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4146" r:id="rId2"/>
    <p:sldMasterId id="2147484150" r:id="rId3"/>
  </p:sldMasterIdLst>
  <p:notesMasterIdLst>
    <p:notesMasterId r:id="rId33"/>
  </p:notesMasterIdLst>
  <p:handoutMasterIdLst>
    <p:handoutMasterId r:id="rId34"/>
  </p:handoutMasterIdLst>
  <p:sldIdLst>
    <p:sldId id="256" r:id="rId4"/>
    <p:sldId id="702" r:id="rId5"/>
    <p:sldId id="536" r:id="rId6"/>
    <p:sldId id="707" r:id="rId7"/>
    <p:sldId id="575" r:id="rId8"/>
    <p:sldId id="580" r:id="rId9"/>
    <p:sldId id="711" r:id="rId10"/>
    <p:sldId id="708" r:id="rId11"/>
    <p:sldId id="709" r:id="rId12"/>
    <p:sldId id="712" r:id="rId13"/>
    <p:sldId id="713" r:id="rId14"/>
    <p:sldId id="714" r:id="rId15"/>
    <p:sldId id="719" r:id="rId16"/>
    <p:sldId id="715" r:id="rId17"/>
    <p:sldId id="716" r:id="rId18"/>
    <p:sldId id="710" r:id="rId19"/>
    <p:sldId id="717" r:id="rId20"/>
    <p:sldId id="705" r:id="rId21"/>
    <p:sldId id="720" r:id="rId22"/>
    <p:sldId id="723" r:id="rId23"/>
    <p:sldId id="726" r:id="rId24"/>
    <p:sldId id="725" r:id="rId25"/>
    <p:sldId id="727" r:id="rId26"/>
    <p:sldId id="728" r:id="rId27"/>
    <p:sldId id="729" r:id="rId28"/>
    <p:sldId id="722" r:id="rId29"/>
    <p:sldId id="724" r:id="rId30"/>
    <p:sldId id="636" r:id="rId31"/>
    <p:sldId id="301" r:id="rId32"/>
  </p:sldIdLst>
  <p:sldSz cx="9144000" cy="6858000" type="screen4x3"/>
  <p:notesSz cx="6726238" cy="9713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FF6600"/>
    <a:srgbClr val="FFFFFF"/>
    <a:srgbClr val="F8F8F8"/>
    <a:srgbClr val="006600"/>
    <a:srgbClr val="336600"/>
    <a:srgbClr val="CCFFFF"/>
    <a:srgbClr val="00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4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70" y="-96"/>
      </p:cViewPr>
      <p:guideLst>
        <p:guide orient="horz" pos="305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1pPr>
          </a:lstStyle>
          <a:p>
            <a:pPr>
              <a:defRPr/>
            </a:pPr>
            <a:fld id="{5FA9BFD6-7ED9-4185-A3E3-CBAD8AF18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85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28663"/>
            <a:ext cx="485616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13275"/>
            <a:ext cx="49355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1pPr>
          </a:lstStyle>
          <a:p>
            <a:pPr>
              <a:defRPr/>
            </a:pPr>
            <a:fld id="{50930EC3-A1D4-44EA-82A9-FC1B7F397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5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1F497D"/>
              </a:buClr>
              <a:defRPr/>
            </a:pPr>
            <a:fld id="{00B9447B-1957-4CDE-B55D-3BF5C589E750}" type="slidenum">
              <a:rPr lang="en-US">
                <a:solidFill>
                  <a:prstClr val="black"/>
                </a:solidFill>
                <a:latin typeface="Calibri" pitchFamily="34" charset="0"/>
              </a:rPr>
              <a:pPr>
                <a:buClr>
                  <a:srgbClr val="1F497D"/>
                </a:buClr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28663"/>
            <a:ext cx="4852988" cy="3640137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14863"/>
            <a:ext cx="4935538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28663"/>
            <a:ext cx="4854575" cy="364172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14863"/>
            <a:ext cx="4935538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350838"/>
            <a:ext cx="1943100" cy="60309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4213" y="350838"/>
            <a:ext cx="5678487" cy="60309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4213" y="1700213"/>
            <a:ext cx="3810000" cy="46815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3810000" cy="46815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19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>
            <a:lvl1pPr>
              <a:defRPr sz="3600" baseline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3143272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07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19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>
            <a:lvl1pPr>
              <a:defRPr sz="3600" baseline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3143272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30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aseline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268413"/>
            <a:ext cx="8121650" cy="1944563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>
              <a:defRPr sz="1600">
                <a:solidFill>
                  <a:srgbClr val="FFFFFF"/>
                </a:solidFill>
                <a:latin typeface="Calibri" pitchFamily="34" charset="0"/>
              </a:defRPr>
            </a:lvl3pPr>
            <a:lvl4pPr>
              <a:defRPr sz="1400">
                <a:solidFill>
                  <a:srgbClr val="FFFFFF"/>
                </a:solidFill>
                <a:latin typeface="Calibri" pitchFamily="34" charset="0"/>
              </a:defRPr>
            </a:lvl4pPr>
            <a:lvl5pPr>
              <a:defRPr sz="1400">
                <a:solidFill>
                  <a:srgbClr val="FFFFFF"/>
                </a:solidFill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755650" y="3644900"/>
            <a:ext cx="7992814" cy="302446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aseline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268413"/>
            <a:ext cx="8121650" cy="1944563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>
              <a:defRPr sz="1600">
                <a:solidFill>
                  <a:srgbClr val="FFFFFF"/>
                </a:solidFill>
                <a:latin typeface="Calibri" pitchFamily="34" charset="0"/>
              </a:defRPr>
            </a:lvl3pPr>
            <a:lvl4pPr>
              <a:defRPr sz="1400">
                <a:solidFill>
                  <a:srgbClr val="FFFFFF"/>
                </a:solidFill>
                <a:latin typeface="Calibri" pitchFamily="34" charset="0"/>
              </a:defRPr>
            </a:lvl4pPr>
            <a:lvl5pPr>
              <a:defRPr sz="1400">
                <a:solidFill>
                  <a:srgbClr val="FFFFFF"/>
                </a:solidFill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755650" y="3644900"/>
            <a:ext cx="7992814" cy="302446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8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268413"/>
            <a:ext cx="8121650" cy="1944563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>
              <a:defRPr sz="1600">
                <a:solidFill>
                  <a:srgbClr val="FFFFFF"/>
                </a:solidFill>
                <a:latin typeface="Calibri" pitchFamily="34" charset="0"/>
              </a:defRPr>
            </a:lvl3pPr>
            <a:lvl4pPr>
              <a:defRPr sz="1400">
                <a:solidFill>
                  <a:srgbClr val="FFFFFF"/>
                </a:solidFill>
                <a:latin typeface="Calibri" pitchFamily="34" charset="0"/>
              </a:defRPr>
            </a:lvl4pPr>
            <a:lvl5pPr>
              <a:defRPr sz="1400">
                <a:solidFill>
                  <a:srgbClr val="FFFFFF"/>
                </a:solidFill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755650" y="3644900"/>
            <a:ext cx="7992814" cy="302446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268413"/>
            <a:ext cx="8121650" cy="1944563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>
              <a:defRPr sz="1600">
                <a:solidFill>
                  <a:srgbClr val="FFFFFF"/>
                </a:solidFill>
                <a:latin typeface="Calibri" pitchFamily="34" charset="0"/>
              </a:defRPr>
            </a:lvl3pPr>
            <a:lvl4pPr>
              <a:defRPr sz="1400">
                <a:solidFill>
                  <a:srgbClr val="FFFFFF"/>
                </a:solidFill>
                <a:latin typeface="Calibri" pitchFamily="34" charset="0"/>
              </a:defRPr>
            </a:lvl4pPr>
            <a:lvl5pPr>
              <a:defRPr sz="1400">
                <a:solidFill>
                  <a:srgbClr val="FFFFFF"/>
                </a:solidFill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755650" y="3644900"/>
            <a:ext cx="7992814" cy="302446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268413"/>
            <a:ext cx="8121650" cy="1944563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>
              <a:defRPr sz="1600">
                <a:solidFill>
                  <a:srgbClr val="FFFFFF"/>
                </a:solidFill>
                <a:latin typeface="Calibri" pitchFamily="34" charset="0"/>
              </a:defRPr>
            </a:lvl3pPr>
            <a:lvl4pPr>
              <a:defRPr sz="1400">
                <a:solidFill>
                  <a:srgbClr val="FFFFFF"/>
                </a:solidFill>
                <a:latin typeface="Calibri" pitchFamily="34" charset="0"/>
              </a:defRPr>
            </a:lvl4pPr>
            <a:lvl5pPr>
              <a:defRPr sz="1400">
                <a:solidFill>
                  <a:srgbClr val="FFFFFF"/>
                </a:solidFill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755650" y="3644900"/>
            <a:ext cx="7992814" cy="302446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6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772400" cy="792162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8350250" cy="273208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10025"/>
            <a:ext cx="8350250" cy="273208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ytuł, tekst i klip multimedi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58750"/>
            <a:ext cx="77724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657350"/>
            <a:ext cx="3810000" cy="46672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half" idx="2"/>
          </p:nvPr>
        </p:nvSpPr>
        <p:spPr>
          <a:xfrm>
            <a:off x="4648200" y="1657350"/>
            <a:ext cx="3810000" cy="46672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772400" cy="792162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4098925" cy="56165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37125" y="1125538"/>
            <a:ext cx="4098925" cy="273208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37125" y="4010025"/>
            <a:ext cx="4098925" cy="273208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2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275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4213" y="1700213"/>
            <a:ext cx="38100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38100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8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793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938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700213"/>
            <a:ext cx="77724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  <a:endParaRPr lang="en-US" smtClean="0"/>
          </a:p>
          <a:p>
            <a:pPr lvl="2"/>
            <a:r>
              <a:rPr lang="en-US" smtClean="0"/>
              <a:t>Trzeci poziom</a:t>
            </a:r>
            <a:endParaRPr lang="pl-PL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Arial Unicode MS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Arial Unicode MS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Arial Unicode MS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B86E"/>
            </a:gs>
            <a:gs pos="999">
              <a:srgbClr val="336600"/>
            </a:gs>
            <a:gs pos="99001">
              <a:srgbClr val="156B13"/>
            </a:gs>
            <a:gs pos="96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1028" name="Symbol zastępczy tekstu 2"/>
          <p:cNvSpPr txBox="1">
            <a:spLocks/>
          </p:cNvSpPr>
          <p:nvPr userDrawn="1"/>
        </p:nvSpPr>
        <p:spPr bwMode="auto">
          <a:xfrm>
            <a:off x="428625" y="3857625"/>
            <a:ext cx="8229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pl-PL" sz="18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2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C0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 baseline="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B86E"/>
            </a:gs>
            <a:gs pos="999">
              <a:srgbClr val="336600"/>
            </a:gs>
            <a:gs pos="99001">
              <a:srgbClr val="156B13"/>
            </a:gs>
            <a:gs pos="96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1028" name="Symbol zastępczy tekstu 2"/>
          <p:cNvSpPr txBox="1">
            <a:spLocks/>
          </p:cNvSpPr>
          <p:nvPr userDrawn="1"/>
        </p:nvSpPr>
        <p:spPr bwMode="auto">
          <a:xfrm>
            <a:off x="428625" y="3857625"/>
            <a:ext cx="8229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pl-PL" sz="18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6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C0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 baseline="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fqspl.com.pl/ghostminer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39863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/>
              <a:t>Make it cheap: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learning </a:t>
            </a:r>
            <a:r>
              <a:rPr lang="en-US" sz="4000" dirty="0"/>
              <a:t>with </a:t>
            </a:r>
            <a:r>
              <a:rPr lang="en-US" sz="4000" i="1" dirty="0"/>
              <a:t>O</a:t>
            </a:r>
            <a:r>
              <a:rPr lang="en-US" sz="4000" dirty="0"/>
              <a:t>(</a:t>
            </a:r>
            <a:r>
              <a:rPr lang="en-US" sz="4000" i="1" dirty="0" err="1"/>
              <a:t>nd</a:t>
            </a:r>
            <a:r>
              <a:rPr lang="en-US" sz="4000" dirty="0"/>
              <a:t>) complexity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884488"/>
            <a:ext cx="7993062" cy="3716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Włodzisław Duch</a:t>
            </a:r>
            <a:r>
              <a:rPr lang="en-US" sz="2800" baseline="30000" dirty="0" smtClean="0"/>
              <a:t>1,2</a:t>
            </a:r>
            <a:r>
              <a:rPr lang="en-US" sz="2800" dirty="0" smtClean="0"/>
              <a:t>, </a:t>
            </a:r>
            <a:r>
              <a:rPr lang="pl-PL" sz="2800" dirty="0"/>
              <a:t>Norbert </a:t>
            </a:r>
            <a:r>
              <a:rPr lang="pl-PL" sz="2800" dirty="0" smtClean="0"/>
              <a:t>Jankowski</a:t>
            </a:r>
            <a:r>
              <a:rPr lang="pl-PL" sz="2800" baseline="30000" dirty="0" smtClean="0"/>
              <a:t>1</a:t>
            </a: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>and </a:t>
            </a:r>
            <a:r>
              <a:rPr lang="pl-PL" sz="2800" dirty="0"/>
              <a:t>Tomasz </a:t>
            </a:r>
            <a:r>
              <a:rPr lang="pl-PL" sz="2800" dirty="0" smtClean="0"/>
              <a:t>Maszczyk</a:t>
            </a:r>
            <a:r>
              <a:rPr lang="pl-PL" sz="2800" baseline="30000" dirty="0" smtClean="0"/>
              <a:t>1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aseline="30000" dirty="0" smtClean="0"/>
              <a:t>1 </a:t>
            </a:r>
            <a:r>
              <a:rPr lang="en-US" sz="2400" dirty="0" smtClean="0"/>
              <a:t>Department of Informatics, </a:t>
            </a:r>
            <a:br>
              <a:rPr lang="en-US" sz="2400" dirty="0" smtClean="0"/>
            </a:br>
            <a:r>
              <a:rPr lang="en-US" sz="2400" dirty="0" smtClean="0"/>
              <a:t>Nicolaus Copernicus University, Toruń, Poland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aseline="30000" dirty="0" smtClean="0"/>
              <a:t>2 </a:t>
            </a:r>
            <a:r>
              <a:rPr lang="en-US" sz="2400" dirty="0" smtClean="0"/>
              <a:t>School of Computer Engineering, </a:t>
            </a:r>
            <a:br>
              <a:rPr lang="en-US" sz="2400" dirty="0" smtClean="0"/>
            </a:br>
            <a:r>
              <a:rPr lang="en-US" sz="2400" dirty="0" smtClean="0"/>
              <a:t>Nanyang Technological University, Singapore</a:t>
            </a:r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Google: </a:t>
            </a:r>
            <a:r>
              <a:rPr lang="pl-PL" sz="2400" dirty="0" smtClean="0"/>
              <a:t>W. </a:t>
            </a:r>
            <a:r>
              <a:rPr lang="en-US" sz="2400" dirty="0" smtClean="0"/>
              <a:t>Duch</a:t>
            </a:r>
            <a:br>
              <a:rPr lang="en-US" sz="2400" dirty="0" smtClean="0"/>
            </a:br>
            <a:endParaRPr lang="en-US" sz="1000" dirty="0" smtClean="0"/>
          </a:p>
          <a:p>
            <a:pPr algn="r" eaLnBrk="1" hangingPunct="1">
              <a:lnSpc>
                <a:spcPct val="90000"/>
              </a:lnSpc>
            </a:pPr>
            <a:r>
              <a:rPr lang="pl-PL" sz="1800" dirty="0" smtClean="0"/>
              <a:t>WCCI</a:t>
            </a:r>
            <a:r>
              <a:rPr lang="en-US" sz="1800" dirty="0" smtClean="0"/>
              <a:t>, </a:t>
            </a:r>
            <a:r>
              <a:rPr lang="pl-PL" sz="1800" dirty="0" smtClean="0"/>
              <a:t>6</a:t>
            </a:r>
            <a:r>
              <a:rPr lang="en-US" sz="1800" dirty="0" smtClean="0"/>
              <a:t>/201</a:t>
            </a:r>
            <a:r>
              <a:rPr lang="pl-PL" sz="1800" dirty="0" smtClean="0"/>
              <a:t>2</a:t>
            </a:r>
            <a:endParaRPr lang="en-US" sz="1800" dirty="0" smtClean="0"/>
          </a:p>
        </p:txBody>
      </p:sp>
      <p:pic>
        <p:nvPicPr>
          <p:cNvPr id="4100" name="Picture 6" descr="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71675"/>
            <a:ext cx="13398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duch-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39" y="1971675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2" y="541254"/>
            <a:ext cx="8058006" cy="1567039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2.  1NP</a:t>
            </a:r>
            <a:r>
              <a:rPr lang="en-US" dirty="0"/>
              <a:t>, Nearest Prototype classifier</a:t>
            </a:r>
            <a:endParaRPr 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1" y="1935399"/>
            <a:ext cx="8423529" cy="210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dirty="0" smtClean="0"/>
              <a:t>Prototypes taken from class means, </a:t>
            </a:r>
            <a:br>
              <a:rPr lang="en-US" dirty="0" smtClean="0"/>
            </a:br>
            <a:r>
              <a:rPr lang="en-US" dirty="0" smtClean="0"/>
              <a:t>Euclidean distance only. </a:t>
            </a:r>
          </a:p>
        </p:txBody>
      </p:sp>
    </p:spTree>
    <p:extLst>
      <p:ext uri="{BB962C8B-B14F-4D97-AF65-F5344CB8AC3E}">
        <p14:creationId xmlns:p14="http://schemas.microsoft.com/office/powerpoint/2010/main" val="37081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2" y="489883"/>
            <a:ext cx="8058006" cy="1567039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3.  LVQ, Learning Vector Quantization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1" y="1997044"/>
            <a:ext cx="8423529" cy="210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dirty="0" smtClean="0"/>
              <a:t>Start from random vector (start from 1NP does not change it much), </a:t>
            </a:r>
            <a:br>
              <a:rPr lang="en-US" dirty="0" smtClean="0"/>
            </a:br>
            <a:r>
              <a:rPr lang="en-US" dirty="0" smtClean="0"/>
              <a:t>iterate to optimize codebook positions. </a:t>
            </a:r>
          </a:p>
        </p:txBody>
      </p:sp>
    </p:spTree>
    <p:extLst>
      <p:ext uri="{BB962C8B-B14F-4D97-AF65-F5344CB8AC3E}">
        <p14:creationId xmlns:p14="http://schemas.microsoft.com/office/powerpoint/2010/main" val="13069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2" y="500158"/>
            <a:ext cx="8258160" cy="1567039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/>
              <a:t>4</a:t>
            </a:r>
            <a:r>
              <a:rPr lang="en-US" dirty="0" smtClean="0"/>
              <a:t>.  MLC, Maximum Likelihood Classifier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1" y="1984690"/>
            <a:ext cx="8423529" cy="165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dirty="0" smtClean="0"/>
              <a:t>1NP but with Gaussian function, dispersions calculated for each feature. 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832576"/>
              </p:ext>
            </p:extLst>
          </p:nvPr>
        </p:nvGraphicFramePr>
        <p:xfrm>
          <a:off x="752187" y="3522374"/>
          <a:ext cx="5154613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Equation" r:id="rId4" imgW="2514600" imgH="1269720" progId="Equation.DSMT4">
                  <p:embed/>
                </p:oleObj>
              </mc:Choice>
              <mc:Fallback>
                <p:oleObj name="Equation" r:id="rId4" imgW="251460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187" y="3522374"/>
                        <a:ext cx="5154613" cy="312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4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2" y="1643974"/>
            <a:ext cx="5942977" cy="2752928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MLC is optimal for Gaussian distributions with the same </a:t>
            </a:r>
            <a:br>
              <a:rPr lang="en-US" dirty="0" smtClean="0"/>
            </a:b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dirty="0" smtClean="0"/>
              <a:t>).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94" y="1178465"/>
            <a:ext cx="23717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0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056" y="510432"/>
            <a:ext cx="8258160" cy="1567039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5.  NB, Na</a:t>
            </a:r>
            <a:r>
              <a:rPr lang="pl-PL" dirty="0" smtClean="0"/>
              <a:t>i</a:t>
            </a:r>
            <a:r>
              <a:rPr lang="en-US" dirty="0" err="1" smtClean="0"/>
              <a:t>ve</a:t>
            </a:r>
            <a:r>
              <a:rPr lang="en-US" dirty="0" smtClean="0"/>
              <a:t> Bayes Classifier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3179" y="1974416"/>
            <a:ext cx="8423529" cy="165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dirty="0" smtClean="0"/>
              <a:t>Like MLC but using posterior probability 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155118"/>
              </p:ext>
            </p:extLst>
          </p:nvPr>
        </p:nvGraphicFramePr>
        <p:xfrm>
          <a:off x="2160462" y="3437034"/>
          <a:ext cx="4103376" cy="1259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4" imgW="1841400" imgH="469800" progId="Equation.DSMT4">
                  <p:embed/>
                </p:oleObj>
              </mc:Choice>
              <mc:Fallback>
                <p:oleObj name="Equation" r:id="rId4" imgW="1841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0462" y="3437034"/>
                        <a:ext cx="4103376" cy="1259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39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179" y="510432"/>
            <a:ext cx="8258160" cy="1567039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6.  K2MLP, or MLP with fixed resources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0" y="1950375"/>
            <a:ext cx="8423529" cy="305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dirty="0" smtClean="0"/>
              <a:t>For K classes: </a:t>
            </a:r>
          </a:p>
          <a:p>
            <a:pPr algn="l" eaLnBrk="1" hangingPunct="1">
              <a:defRPr/>
            </a:pPr>
            <a:r>
              <a:rPr lang="en-US" dirty="0" smtClean="0"/>
              <a:t># of hidden nodes = K(K-1)/2</a:t>
            </a:r>
          </a:p>
          <a:p>
            <a:pPr algn="l" eaLnBrk="1" hangingPunct="1">
              <a:defRPr/>
            </a:pPr>
            <a:r>
              <a:rPr lang="en-US" dirty="0" smtClean="0"/>
              <a:t># of iterations = 30</a:t>
            </a:r>
          </a:p>
          <a:p>
            <a:pPr algn="l" eaLnBrk="1" hangingPunct="1">
              <a:defRPr/>
            </a:pPr>
            <a:r>
              <a:rPr lang="en-US" dirty="0" smtClean="0"/>
              <a:t># learning rate = 0.1</a:t>
            </a:r>
          </a:p>
          <a:p>
            <a:pPr algn="l" eaLnBrk="1" hangingPunct="1">
              <a:defRPr/>
            </a:pPr>
            <a:r>
              <a:rPr lang="en-US" dirty="0" smtClean="0"/>
              <a:t>Simple </a:t>
            </a:r>
            <a:r>
              <a:rPr lang="en-US" dirty="0" err="1" smtClean="0"/>
              <a:t>backpropagation</a:t>
            </a:r>
            <a:r>
              <a:rPr lang="en-US" dirty="0" smtClean="0"/>
              <a:t> training.  </a:t>
            </a:r>
          </a:p>
        </p:txBody>
      </p:sp>
    </p:spTree>
    <p:extLst>
      <p:ext uri="{BB962C8B-B14F-4D97-AF65-F5344CB8AC3E}">
        <p14:creationId xmlns:p14="http://schemas.microsoft.com/office/powerpoint/2010/main" val="18151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37840" y="511304"/>
            <a:ext cx="8058006" cy="1381328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Reference State-of-the-Art results: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69" y="1982912"/>
            <a:ext cx="8423529" cy="254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Linear SVM, with optimized C </a:t>
            </a:r>
            <a:br>
              <a:rPr lang="en-US" dirty="0" smtClean="0"/>
            </a:br>
            <a:endParaRPr lang="en-US" dirty="0" smtClean="0"/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Gaussian kernel SVM, </a:t>
            </a:r>
            <a:br>
              <a:rPr lang="en-US" dirty="0" smtClean="0"/>
            </a:br>
            <a:r>
              <a:rPr lang="en-US" dirty="0" smtClean="0"/>
              <a:t>with optimized C, </a:t>
            </a:r>
            <a:r>
              <a:rPr lang="en-US" dirty="0" smtClean="0">
                <a:latin typeface="Symbol" pitchFamily="18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758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552" y="490756"/>
            <a:ext cx="8058006" cy="1381328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/>
              <a:t>45 benchmark problems.</a:t>
            </a:r>
            <a:endParaRPr 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3179" y="1937991"/>
            <a:ext cx="8423529" cy="423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1200"/>
              </a:spcAft>
              <a:defRPr/>
            </a:pPr>
            <a:r>
              <a:rPr lang="en-US" dirty="0" smtClean="0"/>
              <a:t>UCI repository data:</a:t>
            </a:r>
          </a:p>
          <a:p>
            <a:pPr marL="571500" indent="-571500" algn="l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Vectors with missing values removed. </a:t>
            </a:r>
          </a:p>
          <a:p>
            <a:pPr marL="571500" indent="-571500" algn="l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nominal features converted to binary using temperature coding.</a:t>
            </a:r>
          </a:p>
          <a:p>
            <a:pPr marL="571500" indent="-571500" algn="l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10-fold CV, averaged over 10 runs. </a:t>
            </a:r>
          </a:p>
          <a:p>
            <a:pPr marL="571500" indent="-571500" algn="l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Wilcoxon </a:t>
            </a:r>
            <a:r>
              <a:rPr lang="en-US" dirty="0" smtClean="0"/>
              <a:t>test to check significance. </a:t>
            </a:r>
          </a:p>
        </p:txBody>
      </p:sp>
    </p:spTree>
    <p:extLst>
      <p:ext uri="{BB962C8B-B14F-4D97-AF65-F5344CB8AC3E}">
        <p14:creationId xmlns:p14="http://schemas.microsoft.com/office/powerpoint/2010/main" val="35990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437438" cy="774700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Data I</a:t>
            </a: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091830"/>
            <a:ext cx="63055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6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437438" cy="774700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Data II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317590" y="1071259"/>
            <a:ext cx="6353175" cy="5543550"/>
            <a:chOff x="1473233" y="1314450"/>
            <a:chExt cx="6353175" cy="5543550"/>
          </a:xfrm>
        </p:grpSpPr>
        <p:pic>
          <p:nvPicPr>
            <p:cNvPr id="563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233" y="1590675"/>
              <a:ext cx="6353175" cy="526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233" y="1314450"/>
              <a:ext cx="634365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05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" y="82550"/>
            <a:ext cx="44958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40" y="381000"/>
            <a:ext cx="44481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0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2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3" y="1322962"/>
            <a:ext cx="8058006" cy="1381328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Only 13 out of 45 problems are </a:t>
            </a:r>
            <a:br>
              <a:rPr lang="en-US" dirty="0" smtClean="0"/>
            </a:br>
            <a:r>
              <a:rPr lang="en-US" dirty="0" smtClean="0"/>
              <a:t>non-trivial, less than 30%!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2" y="2811294"/>
            <a:ext cx="8423529" cy="33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dirty="0" smtClean="0"/>
              <a:t>For these problems G-SVM is significantly better than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nd</a:t>
            </a:r>
            <a:r>
              <a:rPr lang="en-US" dirty="0" smtClean="0"/>
              <a:t>) methods. </a:t>
            </a:r>
          </a:p>
          <a:p>
            <a:pPr algn="l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35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2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2" y="544749"/>
            <a:ext cx="8058006" cy="934730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Trivial data examples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3" y="1808252"/>
            <a:ext cx="3214969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Data: dermatology </a:t>
            </a:r>
            <a:br>
              <a:rPr lang="pt-BR" sz="2800" dirty="0" smtClean="0"/>
            </a:b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MC	  31.0±1.0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1NP 	</a:t>
            </a:r>
            <a:r>
              <a:rPr lang="pt-BR" sz="2800" dirty="0"/>
              <a:t>  </a:t>
            </a:r>
            <a:r>
              <a:rPr lang="pt-BR" sz="2800" b="1" dirty="0" smtClean="0">
                <a:solidFill>
                  <a:srgbClr val="FFFF00"/>
                </a:solidFill>
              </a:rPr>
              <a:t>96.9±3.2</a:t>
            </a:r>
            <a:r>
              <a:rPr lang="pt-BR" sz="2800" dirty="0" smtClean="0"/>
              <a:t>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LVQ	  91.3±3.8 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MLC    88.4±4.6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NB	</a:t>
            </a:r>
            <a:r>
              <a:rPr lang="pt-BR" sz="2800" dirty="0"/>
              <a:t>  </a:t>
            </a:r>
            <a:r>
              <a:rPr lang="pt-BR" sz="2800" dirty="0" smtClean="0"/>
              <a:t>90.1±4.5 </a:t>
            </a:r>
            <a:endParaRPr lang="pt-BR" sz="2800" dirty="0"/>
          </a:p>
          <a:p>
            <a:pPr algn="l" defTabSz="341313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K2M</a:t>
            </a:r>
            <a:r>
              <a:rPr lang="pt-BR" sz="2800" dirty="0"/>
              <a:t>	  </a:t>
            </a:r>
            <a:r>
              <a:rPr lang="pt-BR" sz="2800" dirty="0" smtClean="0"/>
              <a:t>94.9±3.8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/>
              <a:t>LSVM  </a:t>
            </a:r>
            <a:r>
              <a:rPr lang="pt-BR" sz="2800" dirty="0" smtClean="0"/>
              <a:t>94.0±3.5 </a:t>
            </a:r>
            <a:endParaRPr lang="pt-BR" sz="2800" dirty="0"/>
          </a:p>
          <a:p>
            <a:pPr algn="l" defTabSz="984250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/>
              <a:t>GSVM </a:t>
            </a:r>
            <a:r>
              <a:rPr lang="pt-BR" sz="2800" dirty="0" smtClean="0"/>
              <a:t>94.5±3.9</a:t>
            </a:r>
            <a:endParaRPr lang="en-US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08333" y="1808253"/>
            <a:ext cx="2732083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dirty="0" smtClean="0"/>
              <a:t>TA-evaluation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endParaRPr lang="en-US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dirty="0" smtClean="0"/>
              <a:t>34.5± 2.7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dirty="0" smtClean="0"/>
              <a:t>50.9±12.7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33.1</a:t>
            </a:r>
            <a:r>
              <a:rPr lang="en-US" sz="2800" dirty="0" smtClean="0"/>
              <a:t>±</a:t>
            </a:r>
            <a:r>
              <a:rPr lang="pl-PL" sz="2800" dirty="0" smtClean="0"/>
              <a:t>3.6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48.6</a:t>
            </a:r>
            <a:r>
              <a:rPr lang="en-US" sz="2800" dirty="0" smtClean="0"/>
              <a:t>±</a:t>
            </a:r>
            <a:r>
              <a:rPr lang="pl-PL" sz="2800" dirty="0" smtClean="0"/>
              <a:t>12.8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50</a:t>
            </a:r>
            <a:r>
              <a:rPr lang="en-US" sz="2800" dirty="0" smtClean="0"/>
              <a:t>.</a:t>
            </a:r>
            <a:r>
              <a:rPr lang="pl-PL" sz="2800" dirty="0" smtClean="0"/>
              <a:t>7</a:t>
            </a:r>
            <a:r>
              <a:rPr lang="en-US" sz="2800" dirty="0" smtClean="0"/>
              <a:t>±</a:t>
            </a:r>
            <a:r>
              <a:rPr lang="pl-PL" sz="2800" dirty="0" smtClean="0"/>
              <a:t>12</a:t>
            </a:r>
            <a:r>
              <a:rPr lang="en-US" sz="2800" dirty="0" smtClean="0"/>
              <a:t>.</a:t>
            </a:r>
            <a:r>
              <a:rPr lang="pl-PL" sz="2800" dirty="0" smtClean="0"/>
              <a:t>5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52.1±12.0</a:t>
            </a:r>
            <a:endParaRPr lang="en-US" sz="2800" b="1" dirty="0">
              <a:solidFill>
                <a:srgbClr val="FFFF00"/>
              </a:solidFill>
            </a:endParaRP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dirty="0" smtClean="0"/>
              <a:t>13.3±9.9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dirty="0" smtClean="0"/>
              <a:t>42.4±9.4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07767" y="1808253"/>
            <a:ext cx="2125908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lymph</a:t>
            </a:r>
            <a:br>
              <a:rPr lang="pt-BR" sz="2800" dirty="0" smtClean="0"/>
            </a:b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54.7±4.5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b="1" dirty="0" smtClean="0">
                <a:solidFill>
                  <a:srgbClr val="FFFF00"/>
                </a:solidFill>
              </a:rPr>
              <a:t>86.4±8.6</a:t>
            </a:r>
            <a:endParaRPr lang="pt-BR" sz="2800" b="1" dirty="0">
              <a:solidFill>
                <a:srgbClr val="FFFF00"/>
              </a:solidFill>
            </a:endParaRP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82.5±9.4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78.8±9.4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81.2±8.9</a:t>
            </a:r>
            <a:endParaRPr lang="pt-BR" sz="2800" dirty="0"/>
          </a:p>
          <a:p>
            <a:pPr algn="l" defTabSz="341313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82.7±9.2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81.3±9.8</a:t>
            </a:r>
            <a:endParaRPr lang="pt-BR" sz="2800" dirty="0"/>
          </a:p>
          <a:p>
            <a:pPr algn="l" defTabSz="984250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83.6±9.8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042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2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2" y="544749"/>
            <a:ext cx="8058006" cy="1381328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Non-trivial data examples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3" y="1808252"/>
            <a:ext cx="3389629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Data</a:t>
            </a:r>
            <a:r>
              <a:rPr lang="pt-BR" sz="2800" dirty="0"/>
              <a:t>: </a:t>
            </a:r>
            <a:r>
              <a:rPr lang="pt-BR" sz="2800" dirty="0" smtClean="0"/>
              <a:t>car-evaluation </a:t>
            </a:r>
            <a:br>
              <a:rPr lang="pt-BR" sz="2800" dirty="0" smtClean="0"/>
            </a:b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MC	</a:t>
            </a:r>
            <a:r>
              <a:rPr lang="pt-BR" sz="2800" dirty="0"/>
              <a:t>  </a:t>
            </a:r>
            <a:r>
              <a:rPr lang="pt-BR" sz="2800" dirty="0" smtClean="0"/>
              <a:t>70.0±0.2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1NP 	</a:t>
            </a:r>
            <a:r>
              <a:rPr lang="pt-BR" sz="2800" dirty="0"/>
              <a:t>  </a:t>
            </a:r>
            <a:r>
              <a:rPr lang="pt-BR" sz="2800" dirty="0" smtClean="0"/>
              <a:t>73.2±2.9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LVQ	  73.6±3.6 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MLC 	  84.1±2.5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NB	  </a:t>
            </a:r>
            <a:r>
              <a:rPr lang="pl-PL" sz="2800" dirty="0" smtClean="0"/>
              <a:t>87</a:t>
            </a:r>
            <a:r>
              <a:rPr lang="pt-BR" sz="2800" dirty="0" smtClean="0"/>
              <a:t>.</a:t>
            </a:r>
            <a:r>
              <a:rPr lang="pl-PL" sz="2800" dirty="0" smtClean="0"/>
              <a:t>1</a:t>
            </a:r>
            <a:r>
              <a:rPr lang="pt-BR" sz="2800" dirty="0" smtClean="0"/>
              <a:t>±</a:t>
            </a:r>
            <a:r>
              <a:rPr lang="pl-PL" sz="2800" dirty="0" smtClean="0"/>
              <a:t>1</a:t>
            </a:r>
            <a:r>
              <a:rPr lang="pt-BR" sz="2800" dirty="0" smtClean="0"/>
              <a:t>.</a:t>
            </a:r>
            <a:r>
              <a:rPr lang="pl-PL" sz="2800" dirty="0" smtClean="0"/>
              <a:t>9</a:t>
            </a:r>
            <a:r>
              <a:rPr lang="pt-BR" sz="2800" dirty="0" smtClean="0"/>
              <a:t> </a:t>
            </a:r>
            <a:endParaRPr lang="pt-BR" sz="2800" dirty="0"/>
          </a:p>
          <a:p>
            <a:pPr algn="l" defTabSz="341313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K2M</a:t>
            </a:r>
            <a:r>
              <a:rPr lang="pt-BR" sz="2800" dirty="0"/>
              <a:t>	  </a:t>
            </a:r>
            <a:r>
              <a:rPr lang="pt-BR" sz="2800" dirty="0" smtClean="0"/>
              <a:t>91.1±2.5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/>
              <a:t>LSVM  </a:t>
            </a:r>
            <a:r>
              <a:rPr lang="pt-BR" sz="2800" dirty="0" smtClean="0"/>
              <a:t>69.6±2.0 </a:t>
            </a:r>
            <a:endParaRPr lang="pt-BR" sz="2800" dirty="0"/>
          </a:p>
          <a:p>
            <a:pPr algn="l" defTabSz="984250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/>
              <a:t>GSVM </a:t>
            </a:r>
            <a:r>
              <a:rPr lang="pt-BR" sz="2800" dirty="0" smtClean="0">
                <a:solidFill>
                  <a:srgbClr val="FFFF00"/>
                </a:solidFill>
              </a:rPr>
              <a:t>98.8±0.8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08333" y="1808253"/>
            <a:ext cx="2732083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dirty="0"/>
              <a:t>c</a:t>
            </a:r>
            <a:r>
              <a:rPr lang="en-US" sz="2800" dirty="0" smtClean="0"/>
              <a:t>hess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endParaRPr lang="en-US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dirty="0" smtClean="0"/>
              <a:t>52.2±0.1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86.3</a:t>
            </a:r>
            <a:r>
              <a:rPr lang="en-US" sz="2800" dirty="0" smtClean="0"/>
              <a:t>±</a:t>
            </a:r>
            <a:r>
              <a:rPr lang="pl-PL" sz="2800" dirty="0" smtClean="0"/>
              <a:t>1.3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61.4</a:t>
            </a:r>
            <a:r>
              <a:rPr lang="en-US" sz="2800" dirty="0" smtClean="0"/>
              <a:t>±</a:t>
            </a:r>
            <a:r>
              <a:rPr lang="pl-PL" sz="2800" dirty="0" smtClean="0"/>
              <a:t>15.2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83.9</a:t>
            </a:r>
            <a:r>
              <a:rPr lang="en-US" sz="2800" dirty="0" smtClean="0"/>
              <a:t>±</a:t>
            </a:r>
            <a:r>
              <a:rPr lang="pl-PL" sz="2800" dirty="0" smtClean="0"/>
              <a:t>1.7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88.1</a:t>
            </a:r>
            <a:r>
              <a:rPr lang="en-US" sz="2800" dirty="0" smtClean="0"/>
              <a:t>±</a:t>
            </a:r>
            <a:r>
              <a:rPr lang="pl-PL" sz="2800" dirty="0" smtClean="0"/>
              <a:t>1.3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90.9</a:t>
            </a:r>
            <a:r>
              <a:rPr lang="en-US" sz="2800" dirty="0" smtClean="0"/>
              <a:t>±</a:t>
            </a:r>
            <a:r>
              <a:rPr lang="pl-PL" sz="2800" dirty="0" smtClean="0"/>
              <a:t>3.3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96.2</a:t>
            </a:r>
            <a:r>
              <a:rPr lang="en-US" sz="2800" dirty="0" smtClean="0"/>
              <a:t>±</a:t>
            </a:r>
            <a:r>
              <a:rPr lang="pl-PL" sz="2800" dirty="0" smtClean="0"/>
              <a:t>1.4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>
                <a:solidFill>
                  <a:srgbClr val="FFFF00"/>
                </a:solidFill>
              </a:rPr>
              <a:t>99.3</a:t>
            </a:r>
            <a:r>
              <a:rPr lang="en-US" sz="2800" dirty="0" smtClean="0">
                <a:solidFill>
                  <a:srgbClr val="FFFF00"/>
                </a:solidFill>
              </a:rPr>
              <a:t>±</a:t>
            </a:r>
            <a:r>
              <a:rPr lang="pl-PL" sz="2800" dirty="0" smtClean="0">
                <a:solidFill>
                  <a:srgbClr val="FFFF00"/>
                </a:solidFill>
              </a:rPr>
              <a:t>0.4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07767" y="1808253"/>
            <a:ext cx="2125908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err="1" smtClean="0"/>
              <a:t>silhouettes</a:t>
            </a:r>
            <a:endParaRPr lang="pl-PL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endParaRPr lang="pl-PL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25.1</a:t>
            </a:r>
            <a:r>
              <a:rPr lang="pt-BR" sz="2800" dirty="0" smtClean="0"/>
              <a:t>±</a:t>
            </a:r>
            <a:r>
              <a:rPr lang="pl-PL" sz="2800" dirty="0" smtClean="0"/>
              <a:t>0.5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45.3</a:t>
            </a:r>
            <a:r>
              <a:rPr lang="pt-BR" sz="2800" dirty="0" smtClean="0"/>
              <a:t>±</a:t>
            </a:r>
            <a:r>
              <a:rPr lang="pl-PL" sz="2800" dirty="0" smtClean="0"/>
              <a:t>4</a:t>
            </a:r>
            <a:r>
              <a:rPr lang="pt-BR" sz="2800" dirty="0" smtClean="0"/>
              <a:t>.6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25</a:t>
            </a:r>
            <a:r>
              <a:rPr lang="pt-BR" sz="2800" dirty="0" smtClean="0"/>
              <a:t>.</a:t>
            </a:r>
            <a:r>
              <a:rPr lang="pl-PL" sz="2800" dirty="0" smtClean="0"/>
              <a:t>8</a:t>
            </a:r>
            <a:r>
              <a:rPr lang="pt-BR" sz="2800" dirty="0" smtClean="0"/>
              <a:t>±</a:t>
            </a:r>
            <a:r>
              <a:rPr lang="pl-PL" sz="2800" dirty="0" smtClean="0"/>
              <a:t>0.</a:t>
            </a:r>
            <a:r>
              <a:rPr lang="pt-BR" sz="2800" dirty="0" smtClean="0"/>
              <a:t>9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53</a:t>
            </a:r>
            <a:r>
              <a:rPr lang="pt-BR" sz="2800" dirty="0" smtClean="0"/>
              <a:t>.</a:t>
            </a:r>
            <a:r>
              <a:rPr lang="pl-PL" sz="2800" dirty="0" smtClean="0"/>
              <a:t>0</a:t>
            </a:r>
            <a:r>
              <a:rPr lang="pt-BR" sz="2800" dirty="0" smtClean="0"/>
              <a:t>±</a:t>
            </a:r>
            <a:r>
              <a:rPr lang="pl-PL" sz="2800" dirty="0" smtClean="0"/>
              <a:t>4.2</a:t>
            </a:r>
            <a:endParaRPr lang="pt-BR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45.7</a:t>
            </a:r>
            <a:r>
              <a:rPr lang="pt-BR" sz="2800" dirty="0" smtClean="0"/>
              <a:t>±</a:t>
            </a:r>
            <a:r>
              <a:rPr lang="pl-PL" sz="2800" dirty="0" smtClean="0"/>
              <a:t>4.0</a:t>
            </a:r>
            <a:endParaRPr lang="pt-BR" sz="2800" dirty="0" smtClean="0"/>
          </a:p>
          <a:p>
            <a:pPr algn="l" defTabSz="341313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72.9</a:t>
            </a:r>
            <a:r>
              <a:rPr lang="pt-BR" sz="2800" dirty="0" smtClean="0"/>
              <a:t>±</a:t>
            </a:r>
            <a:r>
              <a:rPr lang="pl-PL" sz="2800" dirty="0" smtClean="0"/>
              <a:t>4.7</a:t>
            </a:r>
            <a:endParaRPr lang="pt-BR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69.9</a:t>
            </a:r>
            <a:r>
              <a:rPr lang="pt-BR" sz="2800" dirty="0" smtClean="0"/>
              <a:t>±</a:t>
            </a:r>
            <a:r>
              <a:rPr lang="pl-PL" sz="2800" dirty="0" smtClean="0"/>
              <a:t>2.7</a:t>
            </a:r>
            <a:endParaRPr lang="pt-BR" sz="2800" dirty="0" smtClean="0"/>
          </a:p>
          <a:p>
            <a:pPr algn="l" defTabSz="984250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>
                <a:solidFill>
                  <a:srgbClr val="FFFF00"/>
                </a:solidFill>
              </a:rPr>
              <a:t>79.8</a:t>
            </a:r>
            <a:r>
              <a:rPr lang="pt-BR" sz="2800" dirty="0" smtClean="0">
                <a:solidFill>
                  <a:srgbClr val="FFFF00"/>
                </a:solidFill>
              </a:rPr>
              <a:t>±</a:t>
            </a:r>
            <a:r>
              <a:rPr lang="pl-PL" sz="2800" dirty="0" smtClean="0">
                <a:solidFill>
                  <a:srgbClr val="FFFF00"/>
                </a:solidFill>
              </a:rPr>
              <a:t>2.7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2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2" y="544749"/>
            <a:ext cx="8058006" cy="1381328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Non-trivial data examples: signals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3" y="1808252"/>
            <a:ext cx="3389629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Data</a:t>
            </a:r>
            <a:r>
              <a:rPr lang="pt-BR" sz="2800" dirty="0"/>
              <a:t>: s</a:t>
            </a:r>
            <a:r>
              <a:rPr lang="pt-BR" sz="2800" dirty="0" smtClean="0"/>
              <a:t>onar</a:t>
            </a:r>
            <a:br>
              <a:rPr lang="pt-BR" sz="2800" dirty="0" smtClean="0"/>
            </a:b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MC	</a:t>
            </a:r>
            <a:r>
              <a:rPr lang="pt-BR" sz="2800" dirty="0"/>
              <a:t>  </a:t>
            </a:r>
            <a:r>
              <a:rPr lang="pl-PL" sz="2800" dirty="0" smtClean="0"/>
              <a:t>53.4</a:t>
            </a:r>
            <a:r>
              <a:rPr lang="pt-BR" sz="2800" dirty="0" smtClean="0"/>
              <a:t>±</a:t>
            </a:r>
            <a:r>
              <a:rPr lang="pl-PL" sz="2800" dirty="0" smtClean="0"/>
              <a:t>2</a:t>
            </a:r>
            <a:r>
              <a:rPr lang="pt-BR" sz="2800" dirty="0" smtClean="0"/>
              <a:t>.2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1NP 	</a:t>
            </a:r>
            <a:r>
              <a:rPr lang="pt-BR" sz="2800" dirty="0"/>
              <a:t>  </a:t>
            </a:r>
            <a:r>
              <a:rPr lang="pl-PL" sz="2800" dirty="0" smtClean="0"/>
              <a:t>69.7</a:t>
            </a:r>
            <a:r>
              <a:rPr lang="pt-BR" sz="2800" dirty="0" smtClean="0"/>
              <a:t>±</a:t>
            </a:r>
            <a:r>
              <a:rPr lang="pl-PL" sz="2800" dirty="0" smtClean="0"/>
              <a:t>7.5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LVQ	  7</a:t>
            </a:r>
            <a:r>
              <a:rPr lang="pl-PL" sz="2800" dirty="0" smtClean="0"/>
              <a:t>1</a:t>
            </a:r>
            <a:r>
              <a:rPr lang="pt-BR" sz="2800" dirty="0" smtClean="0"/>
              <a:t>.</a:t>
            </a:r>
            <a:r>
              <a:rPr lang="pl-PL" sz="2800" dirty="0" smtClean="0"/>
              <a:t>7</a:t>
            </a:r>
            <a:r>
              <a:rPr lang="pt-BR" sz="2800" dirty="0" smtClean="0"/>
              <a:t>±</a:t>
            </a:r>
            <a:r>
              <a:rPr lang="pl-PL" sz="2800" dirty="0" smtClean="0"/>
              <a:t>7</a:t>
            </a:r>
            <a:r>
              <a:rPr lang="pt-BR" sz="2800" dirty="0" smtClean="0"/>
              <a:t>.</a:t>
            </a:r>
            <a:r>
              <a:rPr lang="pl-PL" sz="2800" dirty="0" smtClean="0"/>
              <a:t>4</a:t>
            </a:r>
            <a:r>
              <a:rPr lang="pt-BR" sz="2800" dirty="0" smtClean="0"/>
              <a:t> 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MLC 	  </a:t>
            </a:r>
            <a:r>
              <a:rPr lang="pl-PL" sz="2800" dirty="0" smtClean="0"/>
              <a:t>70</a:t>
            </a:r>
            <a:r>
              <a:rPr lang="pt-BR" sz="2800" dirty="0" smtClean="0"/>
              <a:t>.</a:t>
            </a:r>
            <a:r>
              <a:rPr lang="pl-PL" sz="2800" dirty="0" smtClean="0"/>
              <a:t>6</a:t>
            </a:r>
            <a:r>
              <a:rPr lang="pt-BR" sz="2800" dirty="0" smtClean="0"/>
              <a:t>±</a:t>
            </a:r>
            <a:r>
              <a:rPr lang="pl-PL" sz="2800" dirty="0" smtClean="0"/>
              <a:t>6</a:t>
            </a:r>
            <a:r>
              <a:rPr lang="pt-BR" sz="2800" dirty="0" smtClean="0"/>
              <a:t>.</a:t>
            </a:r>
            <a:r>
              <a:rPr lang="pl-PL" sz="2800" dirty="0" smtClean="0"/>
              <a:t>0</a:t>
            </a:r>
            <a:r>
              <a:rPr lang="pt-BR" sz="2800" dirty="0" smtClean="0"/>
              <a:t>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NB	  </a:t>
            </a:r>
            <a:r>
              <a:rPr lang="pl-PL" sz="2800" dirty="0" smtClean="0"/>
              <a:t>69.0</a:t>
            </a:r>
            <a:r>
              <a:rPr lang="pt-BR" sz="2800" dirty="0" smtClean="0"/>
              <a:t>±</a:t>
            </a:r>
            <a:r>
              <a:rPr lang="pl-PL" sz="2800" dirty="0" smtClean="0"/>
              <a:t>8</a:t>
            </a:r>
            <a:r>
              <a:rPr lang="pt-BR" sz="2800" dirty="0" smtClean="0"/>
              <a:t>.</a:t>
            </a:r>
            <a:r>
              <a:rPr lang="pl-PL" sz="2800" dirty="0" smtClean="0"/>
              <a:t>7</a:t>
            </a:r>
            <a:r>
              <a:rPr lang="pt-BR" sz="2800" dirty="0" smtClean="0"/>
              <a:t> </a:t>
            </a:r>
            <a:endParaRPr lang="pt-BR" sz="2800" dirty="0"/>
          </a:p>
          <a:p>
            <a:pPr algn="l" defTabSz="341313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K2M</a:t>
            </a:r>
            <a:r>
              <a:rPr lang="pt-BR" sz="2800" dirty="0"/>
              <a:t>	  </a:t>
            </a:r>
            <a:r>
              <a:rPr lang="pl-PL" sz="2800" dirty="0" smtClean="0"/>
              <a:t>76</a:t>
            </a:r>
            <a:r>
              <a:rPr lang="pt-BR" sz="2800" dirty="0" smtClean="0"/>
              <a:t>.</a:t>
            </a:r>
            <a:r>
              <a:rPr lang="pl-PL" sz="2800" dirty="0" smtClean="0"/>
              <a:t>7</a:t>
            </a:r>
            <a:r>
              <a:rPr lang="pt-BR" sz="2800" dirty="0" smtClean="0"/>
              <a:t>±</a:t>
            </a:r>
            <a:r>
              <a:rPr lang="pl-PL" sz="2800" dirty="0" smtClean="0"/>
              <a:t>8</a:t>
            </a:r>
            <a:r>
              <a:rPr lang="pt-BR" sz="2800" dirty="0" smtClean="0"/>
              <a:t>.</a:t>
            </a:r>
            <a:r>
              <a:rPr lang="pl-PL" sz="2800" dirty="0" smtClean="0"/>
              <a:t>1</a:t>
            </a:r>
            <a:r>
              <a:rPr lang="pt-BR" sz="2800" dirty="0" smtClean="0"/>
              <a:t>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/>
              <a:t>LSVM  </a:t>
            </a:r>
            <a:r>
              <a:rPr lang="pl-PL" sz="2800" dirty="0" smtClean="0"/>
              <a:t>75</a:t>
            </a:r>
            <a:r>
              <a:rPr lang="pt-BR" sz="2800" dirty="0" smtClean="0"/>
              <a:t>.</a:t>
            </a:r>
            <a:r>
              <a:rPr lang="pl-PL" sz="2800" dirty="0" smtClean="0"/>
              <a:t>5</a:t>
            </a:r>
            <a:r>
              <a:rPr lang="pt-BR" sz="2800" dirty="0" smtClean="0"/>
              <a:t>±</a:t>
            </a:r>
            <a:r>
              <a:rPr lang="pl-PL" sz="2800" dirty="0" smtClean="0"/>
              <a:t>8</a:t>
            </a:r>
            <a:r>
              <a:rPr lang="pt-BR" sz="2800" dirty="0" smtClean="0"/>
              <a:t>.</a:t>
            </a:r>
            <a:r>
              <a:rPr lang="pl-PL" sz="2800" dirty="0" smtClean="0"/>
              <a:t>3</a:t>
            </a:r>
            <a:r>
              <a:rPr lang="pt-BR" sz="2800" dirty="0" smtClean="0"/>
              <a:t> </a:t>
            </a:r>
            <a:endParaRPr lang="pt-BR" sz="2800" dirty="0"/>
          </a:p>
          <a:p>
            <a:pPr algn="l" defTabSz="984250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/>
              <a:t>GSVM </a:t>
            </a:r>
            <a:r>
              <a:rPr lang="pl-PL" sz="2800" b="1" dirty="0" smtClean="0">
                <a:solidFill>
                  <a:srgbClr val="FFFF00"/>
                </a:solidFill>
              </a:rPr>
              <a:t>85</a:t>
            </a:r>
            <a:r>
              <a:rPr lang="pt-BR" sz="2800" b="1" dirty="0" smtClean="0">
                <a:solidFill>
                  <a:srgbClr val="FFFF00"/>
                </a:solidFill>
              </a:rPr>
              <a:t>.</a:t>
            </a:r>
            <a:r>
              <a:rPr lang="pl-PL" sz="2800" b="1" dirty="0" smtClean="0">
                <a:solidFill>
                  <a:srgbClr val="FFFF00"/>
                </a:solidFill>
              </a:rPr>
              <a:t>5</a:t>
            </a:r>
            <a:r>
              <a:rPr lang="pt-BR" sz="2800" b="1" dirty="0" smtClean="0">
                <a:solidFill>
                  <a:srgbClr val="FFFF00"/>
                </a:solidFill>
              </a:rPr>
              <a:t>±</a:t>
            </a:r>
            <a:r>
              <a:rPr lang="pl-PL" sz="2800" b="1" dirty="0" smtClean="0">
                <a:solidFill>
                  <a:srgbClr val="FFFF00"/>
                </a:solidFill>
              </a:rPr>
              <a:t>5</a:t>
            </a:r>
            <a:r>
              <a:rPr lang="pt-BR" sz="2800" b="1" dirty="0" smtClean="0">
                <a:solidFill>
                  <a:srgbClr val="FFFF00"/>
                </a:solidFill>
              </a:rPr>
              <a:t>.</a:t>
            </a:r>
            <a:r>
              <a:rPr lang="pl-PL" sz="2800" b="1" dirty="0" smtClean="0">
                <a:solidFill>
                  <a:srgbClr val="FFFF00"/>
                </a:solidFill>
              </a:rPr>
              <a:t>3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08333" y="1808253"/>
            <a:ext cx="2732083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dirty="0"/>
              <a:t>ionosphere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endParaRPr lang="en-US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64</a:t>
            </a:r>
            <a:r>
              <a:rPr lang="en-US" sz="2800" dirty="0" smtClean="0"/>
              <a:t>.</a:t>
            </a:r>
            <a:r>
              <a:rPr lang="pl-PL" sz="2800" dirty="0" smtClean="0"/>
              <a:t>1</a:t>
            </a:r>
            <a:r>
              <a:rPr lang="en-US" sz="2800" dirty="0" smtClean="0"/>
              <a:t>±</a:t>
            </a:r>
            <a:r>
              <a:rPr lang="pl-PL" sz="2800" dirty="0" smtClean="0"/>
              <a:t>1</a:t>
            </a:r>
            <a:r>
              <a:rPr lang="en-US" sz="2800" dirty="0" smtClean="0"/>
              <a:t>.</a:t>
            </a:r>
            <a:r>
              <a:rPr lang="pl-PL" sz="2800" dirty="0" smtClean="0"/>
              <a:t>4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81</a:t>
            </a:r>
            <a:r>
              <a:rPr lang="en-US" sz="2800" dirty="0" smtClean="0"/>
              <a:t>.</a:t>
            </a:r>
            <a:r>
              <a:rPr lang="pl-PL" sz="2800" dirty="0" smtClean="0"/>
              <a:t>1</a:t>
            </a:r>
            <a:r>
              <a:rPr lang="en-US" sz="2800" dirty="0" smtClean="0"/>
              <a:t>±</a:t>
            </a:r>
            <a:r>
              <a:rPr lang="pl-PL" sz="2800" dirty="0" smtClean="0"/>
              <a:t>6</a:t>
            </a:r>
            <a:r>
              <a:rPr lang="en-US" sz="2800" dirty="0" smtClean="0"/>
              <a:t>.</a:t>
            </a:r>
            <a:r>
              <a:rPr lang="pl-PL" sz="2800" dirty="0" smtClean="0"/>
              <a:t>4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83</a:t>
            </a:r>
            <a:r>
              <a:rPr lang="en-US" sz="2800" dirty="0" smtClean="0"/>
              <a:t>.</a:t>
            </a:r>
            <a:r>
              <a:rPr lang="pl-PL" sz="2800" dirty="0" smtClean="0"/>
              <a:t>7</a:t>
            </a:r>
            <a:r>
              <a:rPr lang="en-US" sz="2800" dirty="0" smtClean="0"/>
              <a:t>±</a:t>
            </a:r>
            <a:r>
              <a:rPr lang="pl-PL" sz="2800" dirty="0" smtClean="0"/>
              <a:t>5</a:t>
            </a:r>
            <a:r>
              <a:rPr lang="en-US" sz="2800" dirty="0" smtClean="0"/>
              <a:t>.</a:t>
            </a:r>
            <a:r>
              <a:rPr lang="pl-PL" sz="2800" dirty="0" smtClean="0"/>
              <a:t>3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59</a:t>
            </a:r>
            <a:r>
              <a:rPr lang="en-US" sz="2800" dirty="0" smtClean="0"/>
              <a:t>.</a:t>
            </a:r>
            <a:r>
              <a:rPr lang="pl-PL" sz="2800" dirty="0" smtClean="0"/>
              <a:t>2</a:t>
            </a:r>
            <a:r>
              <a:rPr lang="en-US" sz="2800" dirty="0" smtClean="0"/>
              <a:t>±</a:t>
            </a:r>
            <a:r>
              <a:rPr lang="pl-PL" sz="2800" dirty="0" smtClean="0"/>
              <a:t>6.2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84.2</a:t>
            </a:r>
            <a:r>
              <a:rPr lang="en-US" sz="2800" dirty="0" smtClean="0"/>
              <a:t>±</a:t>
            </a:r>
            <a:r>
              <a:rPr lang="pl-PL" sz="2800" dirty="0" smtClean="0"/>
              <a:t>6.2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86.</a:t>
            </a:r>
            <a:r>
              <a:rPr lang="en-US" sz="2800" dirty="0" smtClean="0"/>
              <a:t>5±</a:t>
            </a:r>
            <a:r>
              <a:rPr lang="pl-PL" sz="2800" dirty="0" smtClean="0"/>
              <a:t>5.5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87.7</a:t>
            </a:r>
            <a:r>
              <a:rPr lang="en-US" sz="2800" dirty="0" smtClean="0"/>
              <a:t>±</a:t>
            </a:r>
            <a:r>
              <a:rPr lang="pl-PL" sz="2800" dirty="0" smtClean="0"/>
              <a:t>4.6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b="1" dirty="0" smtClean="0">
                <a:solidFill>
                  <a:srgbClr val="FFFF00"/>
                </a:solidFill>
              </a:rPr>
              <a:t>94.6</a:t>
            </a:r>
            <a:r>
              <a:rPr lang="en-US" sz="2800" b="1" dirty="0" smtClean="0">
                <a:solidFill>
                  <a:srgbClr val="FFFF00"/>
                </a:solidFill>
              </a:rPr>
              <a:t>±</a:t>
            </a:r>
            <a:r>
              <a:rPr lang="pl-PL" sz="2800" b="1" dirty="0" smtClean="0">
                <a:solidFill>
                  <a:srgbClr val="FFFF00"/>
                </a:solidFill>
              </a:rPr>
              <a:t>3.7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07767" y="1808253"/>
            <a:ext cx="2125908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vowel 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  </a:t>
            </a:r>
            <a:r>
              <a:rPr lang="pt-BR" sz="2800" dirty="0" smtClean="0"/>
              <a:t>7.</a:t>
            </a:r>
            <a:r>
              <a:rPr lang="pl-PL" sz="2800" dirty="0" smtClean="0"/>
              <a:t>6</a:t>
            </a:r>
            <a:r>
              <a:rPr lang="pt-BR" sz="2800" dirty="0" smtClean="0"/>
              <a:t>±0.</a:t>
            </a:r>
            <a:r>
              <a:rPr lang="pl-PL" sz="2800" dirty="0" smtClean="0"/>
              <a:t>1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52</a:t>
            </a:r>
            <a:r>
              <a:rPr lang="pt-BR" sz="2800" dirty="0" smtClean="0"/>
              <a:t>.</a:t>
            </a:r>
            <a:r>
              <a:rPr lang="pl-PL" sz="2800" dirty="0" smtClean="0"/>
              <a:t>0</a:t>
            </a:r>
            <a:r>
              <a:rPr lang="pt-BR" sz="2800" dirty="0" smtClean="0"/>
              <a:t>±</a:t>
            </a:r>
            <a:r>
              <a:rPr lang="pl-PL" sz="2800" dirty="0" smtClean="0"/>
              <a:t>6</a:t>
            </a:r>
            <a:r>
              <a:rPr lang="pt-BR" sz="2800" dirty="0" smtClean="0"/>
              <a:t>.6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  9</a:t>
            </a:r>
            <a:r>
              <a:rPr lang="pt-BR" sz="2800" dirty="0" smtClean="0"/>
              <a:t>.</a:t>
            </a:r>
            <a:r>
              <a:rPr lang="pl-PL" sz="2800" dirty="0" smtClean="0"/>
              <a:t>1</a:t>
            </a:r>
            <a:r>
              <a:rPr lang="pt-BR" sz="2800" dirty="0" smtClean="0"/>
              <a:t>±</a:t>
            </a:r>
            <a:r>
              <a:rPr lang="pl-PL" sz="2800" dirty="0" smtClean="0"/>
              <a:t>1</a:t>
            </a:r>
            <a:r>
              <a:rPr lang="pt-BR" sz="2800" dirty="0" smtClean="0"/>
              <a:t>.4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52</a:t>
            </a:r>
            <a:r>
              <a:rPr lang="pt-BR" sz="2800" dirty="0" smtClean="0"/>
              <a:t>.</a:t>
            </a:r>
            <a:r>
              <a:rPr lang="pl-PL" sz="2800" dirty="0" smtClean="0"/>
              <a:t>0</a:t>
            </a:r>
            <a:r>
              <a:rPr lang="pt-BR" sz="2800" dirty="0" smtClean="0"/>
              <a:t>±</a:t>
            </a:r>
            <a:r>
              <a:rPr lang="pl-PL" sz="2800" dirty="0" smtClean="0"/>
              <a:t>6</a:t>
            </a:r>
            <a:r>
              <a:rPr lang="pt-BR" sz="2800" dirty="0" smtClean="0"/>
              <a:t>.</a:t>
            </a:r>
            <a:r>
              <a:rPr lang="pl-PL" sz="2800" dirty="0" smtClean="0"/>
              <a:t>0</a:t>
            </a:r>
            <a:endParaRPr lang="pt-BR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67</a:t>
            </a:r>
            <a:r>
              <a:rPr lang="pt-BR" sz="2800" dirty="0" smtClean="0"/>
              <a:t>.</a:t>
            </a:r>
            <a:r>
              <a:rPr lang="pl-PL" sz="2800" dirty="0" smtClean="0"/>
              <a:t>5</a:t>
            </a:r>
            <a:r>
              <a:rPr lang="pt-BR" sz="2800" dirty="0" smtClean="0"/>
              <a:t>±</a:t>
            </a:r>
            <a:r>
              <a:rPr lang="pl-PL" sz="2800" dirty="0" smtClean="0"/>
              <a:t>6</a:t>
            </a:r>
            <a:r>
              <a:rPr lang="pt-BR" sz="2800" dirty="0" smtClean="0"/>
              <a:t>.</a:t>
            </a:r>
            <a:r>
              <a:rPr lang="pl-PL" sz="2800" dirty="0" smtClean="0"/>
              <a:t>3</a:t>
            </a:r>
            <a:endParaRPr lang="pt-BR" sz="2800" dirty="0" smtClean="0"/>
          </a:p>
          <a:p>
            <a:pPr algn="l" defTabSz="341313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81.0</a:t>
            </a:r>
            <a:r>
              <a:rPr lang="pt-BR" sz="2800" dirty="0" smtClean="0"/>
              <a:t>±</a:t>
            </a:r>
            <a:r>
              <a:rPr lang="pl-PL" sz="2800" dirty="0" smtClean="0"/>
              <a:t>5</a:t>
            </a:r>
            <a:r>
              <a:rPr lang="pt-BR" sz="2800" dirty="0" smtClean="0"/>
              <a:t>.</a:t>
            </a:r>
            <a:r>
              <a:rPr lang="pl-PL" sz="2800" dirty="0" smtClean="0"/>
              <a:t>0</a:t>
            </a:r>
            <a:endParaRPr lang="pt-BR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25</a:t>
            </a:r>
            <a:r>
              <a:rPr lang="pt-BR" sz="2800" dirty="0" smtClean="0"/>
              <a:t>.</a:t>
            </a:r>
            <a:r>
              <a:rPr lang="pl-PL" sz="2800" dirty="0" smtClean="0"/>
              <a:t>8</a:t>
            </a:r>
            <a:r>
              <a:rPr lang="pt-BR" sz="2800" dirty="0" smtClean="0"/>
              <a:t>±</a:t>
            </a:r>
            <a:r>
              <a:rPr lang="pl-PL" sz="2800" dirty="0" smtClean="0"/>
              <a:t>5</a:t>
            </a:r>
            <a:r>
              <a:rPr lang="pt-BR" sz="2800" dirty="0" smtClean="0"/>
              <a:t>.</a:t>
            </a:r>
            <a:r>
              <a:rPr lang="pl-PL" sz="2800" dirty="0" smtClean="0"/>
              <a:t>0</a:t>
            </a:r>
            <a:endParaRPr lang="pt-BR" sz="2800" dirty="0" smtClean="0"/>
          </a:p>
          <a:p>
            <a:pPr algn="l" defTabSz="984250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b="1" dirty="0" smtClean="0">
                <a:solidFill>
                  <a:srgbClr val="FFFF00"/>
                </a:solidFill>
              </a:rPr>
              <a:t>96</a:t>
            </a:r>
            <a:r>
              <a:rPr lang="pt-BR" sz="2800" b="1" dirty="0" smtClean="0">
                <a:solidFill>
                  <a:srgbClr val="FFFF00"/>
                </a:solidFill>
              </a:rPr>
              <a:t>.</a:t>
            </a:r>
            <a:r>
              <a:rPr lang="pl-PL" sz="2800" b="1" dirty="0" smtClean="0">
                <a:solidFill>
                  <a:srgbClr val="FFFF00"/>
                </a:solidFill>
              </a:rPr>
              <a:t>8</a:t>
            </a:r>
            <a:r>
              <a:rPr lang="pt-BR" sz="2800" b="1" dirty="0" smtClean="0">
                <a:solidFill>
                  <a:srgbClr val="FFFF00"/>
                </a:solidFill>
              </a:rPr>
              <a:t>±</a:t>
            </a:r>
            <a:r>
              <a:rPr lang="pl-PL" sz="2800" b="1" dirty="0" smtClean="0">
                <a:solidFill>
                  <a:srgbClr val="FFFF00"/>
                </a:solidFill>
              </a:rPr>
              <a:t>2</a:t>
            </a:r>
            <a:r>
              <a:rPr lang="pt-BR" sz="2800" b="1" dirty="0" smtClean="0">
                <a:solidFill>
                  <a:srgbClr val="FFFF00"/>
                </a:solidFill>
              </a:rPr>
              <a:t>.</a:t>
            </a:r>
            <a:r>
              <a:rPr lang="pl-PL" sz="2800" b="1" dirty="0" smtClean="0"/>
              <a:t>2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448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2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2" y="544749"/>
            <a:ext cx="8058006" cy="1381328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Non-trivial data examples: medical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3" y="1808252"/>
            <a:ext cx="3389629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Data</a:t>
            </a:r>
            <a:r>
              <a:rPr lang="pt-BR" sz="2800" dirty="0"/>
              <a:t>: </a:t>
            </a:r>
            <a:r>
              <a:rPr lang="pt-BR" sz="2800" dirty="0" smtClean="0"/>
              <a:t>thyroid  cardio</a:t>
            </a:r>
            <a:br>
              <a:rPr lang="pt-BR" sz="2800" dirty="0" smtClean="0"/>
            </a:b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MC	</a:t>
            </a:r>
            <a:r>
              <a:rPr lang="pt-BR" sz="2800" dirty="0"/>
              <a:t>  </a:t>
            </a:r>
            <a:r>
              <a:rPr lang="pl-PL" sz="2800" dirty="0" smtClean="0"/>
              <a:t>92.6</a:t>
            </a:r>
            <a:r>
              <a:rPr lang="pt-BR" sz="2800" dirty="0" smtClean="0"/>
              <a:t>±0.</a:t>
            </a:r>
            <a:r>
              <a:rPr lang="pl-PL" sz="2800" dirty="0" smtClean="0"/>
              <a:t>1</a:t>
            </a:r>
            <a:r>
              <a:rPr lang="pt-BR" sz="2800" dirty="0" smtClean="0"/>
              <a:t>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1NP 	</a:t>
            </a:r>
            <a:r>
              <a:rPr lang="pt-BR" sz="2800" dirty="0"/>
              <a:t>  </a:t>
            </a:r>
            <a:r>
              <a:rPr lang="pt-BR" sz="2800" dirty="0" smtClean="0"/>
              <a:t>7</a:t>
            </a:r>
            <a:r>
              <a:rPr lang="pl-PL" sz="2800" dirty="0" smtClean="0"/>
              <a:t>1</a:t>
            </a:r>
            <a:r>
              <a:rPr lang="pt-BR" sz="2800" dirty="0" smtClean="0"/>
              <a:t>.</a:t>
            </a:r>
            <a:r>
              <a:rPr lang="pl-PL" sz="2800" dirty="0" smtClean="0"/>
              <a:t>1</a:t>
            </a:r>
            <a:r>
              <a:rPr lang="pt-BR" sz="2800" dirty="0" smtClean="0"/>
              <a:t>±</a:t>
            </a:r>
            <a:r>
              <a:rPr lang="pl-PL" sz="2800" dirty="0" smtClean="0"/>
              <a:t>1</a:t>
            </a:r>
            <a:r>
              <a:rPr lang="pt-BR" sz="2800" dirty="0" smtClean="0"/>
              <a:t>.</a:t>
            </a:r>
            <a:r>
              <a:rPr lang="pl-PL" sz="2800" dirty="0" smtClean="0"/>
              <a:t>8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LVQ	  </a:t>
            </a:r>
            <a:r>
              <a:rPr lang="pl-PL" sz="2800" dirty="0" smtClean="0"/>
              <a:t>92</a:t>
            </a:r>
            <a:r>
              <a:rPr lang="pt-BR" sz="2800" dirty="0" smtClean="0"/>
              <a:t>.6±</a:t>
            </a:r>
            <a:r>
              <a:rPr lang="pl-PL" sz="2800" dirty="0" smtClean="0"/>
              <a:t>0</a:t>
            </a:r>
            <a:r>
              <a:rPr lang="pt-BR" sz="2800" dirty="0" smtClean="0"/>
              <a:t>.</a:t>
            </a:r>
            <a:r>
              <a:rPr lang="pl-PL" sz="2800" dirty="0" smtClean="0"/>
              <a:t>1</a:t>
            </a:r>
            <a:r>
              <a:rPr lang="pt-BR" sz="2800" dirty="0" smtClean="0"/>
              <a:t> 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MLC 	  8</a:t>
            </a:r>
            <a:r>
              <a:rPr lang="pl-PL" sz="2800" dirty="0" smtClean="0"/>
              <a:t>6</a:t>
            </a:r>
            <a:r>
              <a:rPr lang="pt-BR" sz="2800" dirty="0" smtClean="0"/>
              <a:t>.</a:t>
            </a:r>
            <a:r>
              <a:rPr lang="pl-PL" sz="2800" dirty="0" smtClean="0"/>
              <a:t>6</a:t>
            </a:r>
            <a:r>
              <a:rPr lang="pt-BR" sz="2800" dirty="0" smtClean="0"/>
              <a:t>±</a:t>
            </a:r>
            <a:r>
              <a:rPr lang="pl-PL" sz="2800" dirty="0" smtClean="0"/>
              <a:t>1</a:t>
            </a:r>
            <a:r>
              <a:rPr lang="pt-BR" sz="2800" dirty="0" smtClean="0"/>
              <a:t>.</a:t>
            </a:r>
            <a:r>
              <a:rPr lang="pl-PL" sz="2800" dirty="0" smtClean="0"/>
              <a:t>4</a:t>
            </a:r>
            <a:r>
              <a:rPr lang="pt-BR" sz="2800" dirty="0" smtClean="0"/>
              <a:t>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NB	  </a:t>
            </a:r>
            <a:r>
              <a:rPr lang="pl-PL" sz="2800" dirty="0" smtClean="0"/>
              <a:t>95.5</a:t>
            </a:r>
            <a:r>
              <a:rPr lang="pt-BR" sz="2800" dirty="0" smtClean="0"/>
              <a:t>±</a:t>
            </a:r>
            <a:r>
              <a:rPr lang="pl-PL" sz="2800" dirty="0" smtClean="0"/>
              <a:t>0</a:t>
            </a:r>
            <a:r>
              <a:rPr lang="pt-BR" sz="2800" dirty="0" smtClean="0"/>
              <a:t>.</a:t>
            </a:r>
            <a:r>
              <a:rPr lang="pl-PL" sz="2800" dirty="0" smtClean="0"/>
              <a:t>4</a:t>
            </a:r>
            <a:r>
              <a:rPr lang="pt-BR" sz="2800" dirty="0" smtClean="0"/>
              <a:t> </a:t>
            </a:r>
            <a:endParaRPr lang="pt-BR" sz="2800" dirty="0"/>
          </a:p>
          <a:p>
            <a:pPr algn="l" defTabSz="341313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K2M</a:t>
            </a:r>
            <a:r>
              <a:rPr lang="pt-BR" sz="2800" dirty="0"/>
              <a:t>	  </a:t>
            </a:r>
            <a:r>
              <a:rPr lang="pt-BR" sz="2800" dirty="0" smtClean="0"/>
              <a:t>9</a:t>
            </a:r>
            <a:r>
              <a:rPr lang="pl-PL" sz="2800" dirty="0" smtClean="0"/>
              <a:t>4</a:t>
            </a:r>
            <a:r>
              <a:rPr lang="pt-BR" sz="2800" dirty="0" smtClean="0"/>
              <a:t>.</a:t>
            </a:r>
            <a:r>
              <a:rPr lang="pl-PL" sz="2800" dirty="0" smtClean="0"/>
              <a:t>7</a:t>
            </a:r>
            <a:r>
              <a:rPr lang="pt-BR" sz="2800" dirty="0" smtClean="0"/>
              <a:t>±2.</a:t>
            </a:r>
            <a:r>
              <a:rPr lang="pl-PL" sz="2800" dirty="0" smtClean="0"/>
              <a:t>2</a:t>
            </a:r>
            <a:r>
              <a:rPr lang="pt-BR" sz="2800" dirty="0" smtClean="0"/>
              <a:t> 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/>
              <a:t>LSVM  </a:t>
            </a:r>
            <a:r>
              <a:rPr lang="pl-PL" sz="2800" dirty="0" smtClean="0"/>
              <a:t>93</a:t>
            </a:r>
            <a:r>
              <a:rPr lang="pt-BR" sz="2800" dirty="0" smtClean="0"/>
              <a:t>.</a:t>
            </a:r>
            <a:r>
              <a:rPr lang="pl-PL" sz="2800" dirty="0" smtClean="0"/>
              <a:t>8</a:t>
            </a:r>
            <a:r>
              <a:rPr lang="pt-BR" sz="2800" dirty="0" smtClean="0"/>
              <a:t>±</a:t>
            </a:r>
            <a:r>
              <a:rPr lang="pl-PL" sz="2800" dirty="0" smtClean="0"/>
              <a:t>0</a:t>
            </a:r>
            <a:r>
              <a:rPr lang="pt-BR" sz="2800" dirty="0" smtClean="0"/>
              <a:t>.</a:t>
            </a:r>
            <a:r>
              <a:rPr lang="pl-PL" sz="2800" dirty="0" smtClean="0"/>
              <a:t>5</a:t>
            </a:r>
            <a:r>
              <a:rPr lang="pt-BR" sz="2800" dirty="0" smtClean="0"/>
              <a:t> </a:t>
            </a:r>
            <a:endParaRPr lang="pt-BR" sz="2800" dirty="0"/>
          </a:p>
          <a:p>
            <a:pPr algn="l" defTabSz="984250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/>
              <a:t>GSVM </a:t>
            </a:r>
            <a:r>
              <a:rPr lang="pl-PL" sz="2800" dirty="0" smtClean="0"/>
              <a:t> </a:t>
            </a:r>
            <a:r>
              <a:rPr lang="pt-BR" sz="2800" b="1" dirty="0" smtClean="0">
                <a:solidFill>
                  <a:srgbClr val="FFFF00"/>
                </a:solidFill>
              </a:rPr>
              <a:t>9</a:t>
            </a:r>
            <a:r>
              <a:rPr lang="pl-PL" sz="2800" b="1" dirty="0" smtClean="0">
                <a:solidFill>
                  <a:srgbClr val="FFFF00"/>
                </a:solidFill>
              </a:rPr>
              <a:t>7</a:t>
            </a:r>
            <a:r>
              <a:rPr lang="pt-BR" sz="2800" b="1" dirty="0" smtClean="0">
                <a:solidFill>
                  <a:srgbClr val="FFFF00"/>
                </a:solidFill>
              </a:rPr>
              <a:t>.</a:t>
            </a:r>
            <a:r>
              <a:rPr lang="pl-PL" sz="2800" b="1" dirty="0" smtClean="0">
                <a:solidFill>
                  <a:srgbClr val="FFFF00"/>
                </a:solidFill>
              </a:rPr>
              <a:t>5</a:t>
            </a:r>
            <a:r>
              <a:rPr lang="pt-BR" sz="2800" b="1" dirty="0" smtClean="0">
                <a:solidFill>
                  <a:srgbClr val="FFFF00"/>
                </a:solidFill>
              </a:rPr>
              <a:t>±0.</a:t>
            </a:r>
            <a:r>
              <a:rPr lang="pl-PL" sz="2800" b="1" dirty="0" smtClean="0">
                <a:solidFill>
                  <a:srgbClr val="FFFF00"/>
                </a:solidFill>
              </a:rPr>
              <a:t>7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2576" y="1818527"/>
            <a:ext cx="2732083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dirty="0" err="1" smtClean="0"/>
              <a:t>parkinson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endParaRPr lang="en-US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75.4</a:t>
            </a:r>
            <a:r>
              <a:rPr lang="en-US" sz="2800" dirty="0" smtClean="0"/>
              <a:t>±</a:t>
            </a:r>
            <a:r>
              <a:rPr lang="pl-PL" sz="2800" dirty="0" smtClean="0"/>
              <a:t>3.2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73.6</a:t>
            </a:r>
            <a:r>
              <a:rPr lang="en-US" sz="2800" dirty="0" smtClean="0"/>
              <a:t>±</a:t>
            </a:r>
            <a:r>
              <a:rPr lang="pl-PL" sz="2800" dirty="0" smtClean="0"/>
              <a:t>8.7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77.</a:t>
            </a:r>
            <a:r>
              <a:rPr lang="en-US" sz="2800" dirty="0" smtClean="0"/>
              <a:t>8±</a:t>
            </a:r>
            <a:r>
              <a:rPr lang="pl-PL" sz="2800" dirty="0" smtClean="0"/>
              <a:t>6.9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78.2</a:t>
            </a:r>
            <a:r>
              <a:rPr lang="en-US" sz="2800" dirty="0" smtClean="0"/>
              <a:t>±</a:t>
            </a:r>
            <a:r>
              <a:rPr lang="pl-PL" sz="2800" dirty="0" smtClean="0"/>
              <a:t>8.5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69.8</a:t>
            </a:r>
            <a:r>
              <a:rPr lang="en-US" sz="2800" dirty="0" smtClean="0"/>
              <a:t>±</a:t>
            </a:r>
            <a:r>
              <a:rPr lang="pl-PL" sz="2800" dirty="0" smtClean="0"/>
              <a:t>9.1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85.6</a:t>
            </a:r>
            <a:r>
              <a:rPr lang="en-US" sz="2800" dirty="0" smtClean="0"/>
              <a:t>±</a:t>
            </a:r>
            <a:r>
              <a:rPr lang="pl-PL" sz="2800" dirty="0" smtClean="0"/>
              <a:t>7.6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86.3</a:t>
            </a:r>
            <a:r>
              <a:rPr lang="en-US" sz="2800" dirty="0" smtClean="0"/>
              <a:t>±</a:t>
            </a:r>
            <a:r>
              <a:rPr lang="pl-PL" sz="2800" dirty="0" smtClean="0"/>
              <a:t>10.2</a:t>
            </a:r>
            <a:endParaRPr lang="en-US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b="1" dirty="0" smtClean="0">
                <a:solidFill>
                  <a:srgbClr val="FFFF00"/>
                </a:solidFill>
              </a:rPr>
              <a:t>93.3</a:t>
            </a:r>
            <a:r>
              <a:rPr lang="en-US" sz="2800" b="1" dirty="0" smtClean="0">
                <a:solidFill>
                  <a:srgbClr val="FFFF00"/>
                </a:solidFill>
              </a:rPr>
              <a:t>±</a:t>
            </a:r>
            <a:r>
              <a:rPr lang="pl-PL" sz="2800" b="1" dirty="0" smtClean="0">
                <a:solidFill>
                  <a:srgbClr val="FFFF00"/>
                </a:solidFill>
              </a:rPr>
              <a:t>5.6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50914" y="1818527"/>
            <a:ext cx="2125908" cy="48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tocograph2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77.9±0.3</a:t>
            </a: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76</a:t>
            </a:r>
            <a:r>
              <a:rPr lang="pt-BR" sz="2800" dirty="0" smtClean="0"/>
              <a:t>.</a:t>
            </a:r>
            <a:r>
              <a:rPr lang="pl-PL" sz="2800" dirty="0" smtClean="0"/>
              <a:t>6</a:t>
            </a:r>
            <a:r>
              <a:rPr lang="pt-BR" sz="2800" dirty="0" smtClean="0"/>
              <a:t>±</a:t>
            </a:r>
            <a:r>
              <a:rPr lang="pl-PL" sz="2800" dirty="0" smtClean="0"/>
              <a:t>1</a:t>
            </a:r>
            <a:r>
              <a:rPr lang="pt-BR" sz="2800" dirty="0" smtClean="0"/>
              <a:t>.</a:t>
            </a:r>
            <a:r>
              <a:rPr lang="pl-PL" sz="2800" dirty="0" smtClean="0"/>
              <a:t>8</a:t>
            </a:r>
            <a:endParaRPr lang="pt-BR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dirty="0" smtClean="0"/>
              <a:t>77.9</a:t>
            </a:r>
            <a:r>
              <a:rPr lang="pt-BR" sz="2800" dirty="0" smtClean="0"/>
              <a:t>±</a:t>
            </a:r>
            <a:r>
              <a:rPr lang="pl-PL" sz="2800" dirty="0" smtClean="0"/>
              <a:t>0.3</a:t>
            </a:r>
            <a:endParaRPr lang="pt-BR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7</a:t>
            </a:r>
            <a:r>
              <a:rPr lang="pl-PL" sz="2800" dirty="0" smtClean="0"/>
              <a:t>3</a:t>
            </a:r>
            <a:r>
              <a:rPr lang="pt-BR" sz="2800" dirty="0" smtClean="0"/>
              <a:t>.</a:t>
            </a:r>
            <a:r>
              <a:rPr lang="pl-PL" sz="2800" dirty="0" smtClean="0"/>
              <a:t>7</a:t>
            </a:r>
            <a:r>
              <a:rPr lang="pt-BR" sz="2800" dirty="0" smtClean="0"/>
              <a:t>±</a:t>
            </a:r>
            <a:r>
              <a:rPr lang="pl-PL" sz="2800" dirty="0" smtClean="0"/>
              <a:t>2</a:t>
            </a:r>
            <a:r>
              <a:rPr lang="pt-BR" sz="2800" dirty="0" smtClean="0"/>
              <a:t>.</a:t>
            </a:r>
            <a:r>
              <a:rPr lang="pl-PL" sz="2800" dirty="0" smtClean="0"/>
              <a:t>2</a:t>
            </a:r>
            <a:endParaRPr lang="pt-BR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8</a:t>
            </a:r>
            <a:r>
              <a:rPr lang="pl-PL" sz="2800" dirty="0" smtClean="0"/>
              <a:t>2</a:t>
            </a:r>
            <a:r>
              <a:rPr lang="pt-BR" sz="2800" dirty="0" smtClean="0"/>
              <a:t>.</a:t>
            </a:r>
            <a:r>
              <a:rPr lang="pl-PL" sz="2800" dirty="0" smtClean="0"/>
              <a:t>5</a:t>
            </a:r>
            <a:r>
              <a:rPr lang="pt-BR" sz="2800" dirty="0" smtClean="0"/>
              <a:t>±</a:t>
            </a:r>
            <a:r>
              <a:rPr lang="pl-PL" sz="2800" dirty="0" smtClean="0"/>
              <a:t>1</a:t>
            </a:r>
            <a:r>
              <a:rPr lang="pt-BR" sz="2800" dirty="0" smtClean="0"/>
              <a:t>.9</a:t>
            </a:r>
          </a:p>
          <a:p>
            <a:pPr algn="l" defTabSz="341313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8</a:t>
            </a:r>
            <a:r>
              <a:rPr lang="pl-PL" sz="2800" dirty="0" smtClean="0"/>
              <a:t>7</a:t>
            </a:r>
            <a:r>
              <a:rPr lang="pt-BR" sz="2800" dirty="0" smtClean="0"/>
              <a:t>.</a:t>
            </a:r>
            <a:r>
              <a:rPr lang="pl-PL" sz="2800" dirty="0" smtClean="0"/>
              <a:t>3</a:t>
            </a:r>
            <a:r>
              <a:rPr lang="pt-BR" sz="2800" dirty="0" smtClean="0"/>
              <a:t>±</a:t>
            </a:r>
            <a:r>
              <a:rPr lang="pl-PL" sz="2800" dirty="0" smtClean="0"/>
              <a:t>2</a:t>
            </a:r>
            <a:r>
              <a:rPr lang="pt-BR" sz="2800" dirty="0" smtClean="0"/>
              <a:t>.</a:t>
            </a:r>
            <a:r>
              <a:rPr lang="pl-PL" sz="2800" dirty="0" smtClean="0"/>
              <a:t>7</a:t>
            </a:r>
            <a:endParaRPr lang="pt-BR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8</a:t>
            </a:r>
            <a:r>
              <a:rPr lang="pl-PL" sz="2800" dirty="0" smtClean="0"/>
              <a:t>7</a:t>
            </a:r>
            <a:r>
              <a:rPr lang="pt-BR" sz="2800" dirty="0" smtClean="0"/>
              <a:t>.</a:t>
            </a:r>
            <a:r>
              <a:rPr lang="pl-PL" sz="2800" dirty="0" smtClean="0"/>
              <a:t>5</a:t>
            </a:r>
            <a:r>
              <a:rPr lang="pt-BR" sz="2800" dirty="0" smtClean="0"/>
              <a:t>±</a:t>
            </a:r>
            <a:r>
              <a:rPr lang="pl-PL" sz="2800" dirty="0" smtClean="0"/>
              <a:t>1</a:t>
            </a:r>
            <a:r>
              <a:rPr lang="pt-BR" sz="2800" dirty="0" smtClean="0"/>
              <a:t>.</a:t>
            </a:r>
            <a:r>
              <a:rPr lang="pl-PL" sz="2800" dirty="0" smtClean="0"/>
              <a:t>5</a:t>
            </a:r>
            <a:endParaRPr lang="pt-BR" sz="2800" dirty="0" smtClean="0"/>
          </a:p>
          <a:p>
            <a:pPr algn="l" defTabSz="984250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l-PL" sz="2800" b="1" dirty="0" smtClean="0">
                <a:solidFill>
                  <a:srgbClr val="FFFF00"/>
                </a:solidFill>
              </a:rPr>
              <a:t>92</a:t>
            </a:r>
            <a:r>
              <a:rPr lang="pt-BR" sz="2800" b="1" dirty="0" smtClean="0">
                <a:solidFill>
                  <a:srgbClr val="FFFF00"/>
                </a:solidFill>
              </a:rPr>
              <a:t>.</a:t>
            </a:r>
            <a:r>
              <a:rPr lang="pl-PL" sz="2800" b="1" dirty="0" smtClean="0">
                <a:solidFill>
                  <a:srgbClr val="FFFF00"/>
                </a:solidFill>
              </a:rPr>
              <a:t>1</a:t>
            </a:r>
            <a:r>
              <a:rPr lang="pt-BR" sz="2800" b="1" dirty="0" smtClean="0">
                <a:solidFill>
                  <a:srgbClr val="FFFF00"/>
                </a:solidFill>
              </a:rPr>
              <a:t>±</a:t>
            </a:r>
            <a:r>
              <a:rPr lang="pl-PL" sz="2800" b="1" dirty="0" smtClean="0">
                <a:solidFill>
                  <a:srgbClr val="FFFF00"/>
                </a:solidFill>
              </a:rPr>
              <a:t>2</a:t>
            </a:r>
            <a:r>
              <a:rPr lang="pt-BR" sz="2800" b="1" dirty="0" smtClean="0">
                <a:solidFill>
                  <a:srgbClr val="FFFF00"/>
                </a:solidFill>
              </a:rPr>
              <a:t>.</a:t>
            </a:r>
            <a:r>
              <a:rPr lang="pl-PL" sz="2800" b="1" dirty="0" smtClean="0">
                <a:solidFill>
                  <a:srgbClr val="FFFF00"/>
                </a:solidFill>
              </a:rPr>
              <a:t>0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2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2" y="544749"/>
            <a:ext cx="8058006" cy="1381328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Wins/ties/losses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3" y="1808252"/>
            <a:ext cx="8227152" cy="423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MC				1NP 			LVQ	</a:t>
            </a:r>
            <a:endParaRPr lang="pl-PL" sz="2800" b="1" dirty="0">
              <a:solidFill>
                <a:srgbClr val="FFFF00"/>
              </a:solidFill>
            </a:endParaRP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</a:rPr>
              <a:t>26 | 72 | </a:t>
            </a:r>
            <a:r>
              <a:rPr lang="en-US" sz="2800" b="1" dirty="0" smtClean="0">
                <a:solidFill>
                  <a:srgbClr val="FFFF00"/>
                </a:solidFill>
              </a:rPr>
              <a:t>122	76 </a:t>
            </a:r>
            <a:r>
              <a:rPr lang="en-US" sz="2800" b="1" dirty="0">
                <a:solidFill>
                  <a:srgbClr val="FFFF00"/>
                </a:solidFill>
              </a:rPr>
              <a:t>| 61 | </a:t>
            </a:r>
            <a:r>
              <a:rPr lang="en-US" sz="2800" b="1" dirty="0" smtClean="0">
                <a:solidFill>
                  <a:srgbClr val="FFFF00"/>
                </a:solidFill>
              </a:rPr>
              <a:t>83		66 </a:t>
            </a:r>
            <a:r>
              <a:rPr lang="en-US" sz="2800" b="1" dirty="0">
                <a:solidFill>
                  <a:srgbClr val="FFFF00"/>
                </a:solidFill>
              </a:rPr>
              <a:t>| 61 | </a:t>
            </a:r>
            <a:r>
              <a:rPr lang="en-US" sz="2800" b="1" dirty="0" smtClean="0">
                <a:solidFill>
                  <a:srgbClr val="FFFF00"/>
                </a:solidFill>
              </a:rPr>
              <a:t>93</a:t>
            </a:r>
            <a:endParaRPr lang="en-US" sz="2800" b="1" dirty="0">
              <a:solidFill>
                <a:srgbClr val="FFFF00"/>
              </a:solidFill>
            </a:endParaRP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endParaRPr lang="pl-PL" sz="2800" dirty="0" smtClean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pt-BR" sz="2800" dirty="0" smtClean="0"/>
              <a:t>MLC</a:t>
            </a:r>
            <a:r>
              <a:rPr lang="pl-PL" sz="2800" dirty="0" smtClean="0"/>
              <a:t>   </a:t>
            </a:r>
            <a:r>
              <a:rPr lang="en-US" sz="2800" dirty="0" smtClean="0"/>
              <a:t>			</a:t>
            </a:r>
            <a:r>
              <a:rPr lang="pt-BR" sz="2800" dirty="0" smtClean="0"/>
              <a:t>NB</a:t>
            </a:r>
            <a:r>
              <a:rPr lang="pl-PL" sz="2800" dirty="0" smtClean="0"/>
              <a:t>   			</a:t>
            </a:r>
            <a:r>
              <a:rPr lang="pt-BR" sz="2800" dirty="0" smtClean="0"/>
              <a:t>K2M</a:t>
            </a:r>
            <a:r>
              <a:rPr lang="pl-PL" sz="2800" dirty="0" smtClean="0"/>
              <a:t>LP 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</a:rPr>
              <a:t>68 | 62 | 90 </a:t>
            </a:r>
            <a:r>
              <a:rPr lang="en-US" sz="2800" b="1" dirty="0" smtClean="0">
                <a:solidFill>
                  <a:srgbClr val="FFFF00"/>
                </a:solidFill>
              </a:rPr>
              <a:t>		100 </a:t>
            </a:r>
            <a:r>
              <a:rPr lang="en-US" sz="2800" b="1" dirty="0">
                <a:solidFill>
                  <a:srgbClr val="FFFF00"/>
                </a:solidFill>
              </a:rPr>
              <a:t>| 59 | </a:t>
            </a:r>
            <a:r>
              <a:rPr lang="en-US" sz="2800" b="1" dirty="0" smtClean="0">
                <a:solidFill>
                  <a:srgbClr val="FFFF00"/>
                </a:solidFill>
              </a:rPr>
              <a:t>61	130 </a:t>
            </a:r>
            <a:r>
              <a:rPr lang="en-US" sz="2800" b="1" dirty="0">
                <a:solidFill>
                  <a:srgbClr val="FFFF00"/>
                </a:solidFill>
              </a:rPr>
              <a:t>| 61 | </a:t>
            </a:r>
            <a:r>
              <a:rPr lang="en-US" sz="2800" b="1" dirty="0" smtClean="0">
                <a:solidFill>
                  <a:srgbClr val="FFFF00"/>
                </a:solidFill>
              </a:rPr>
              <a:t>29</a:t>
            </a:r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endParaRPr lang="pt-BR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endParaRPr lang="pl-PL" sz="2800" dirty="0"/>
          </a:p>
          <a:p>
            <a:pPr algn="l" eaLnBrk="1" hangingPunct="1">
              <a:tabLst>
                <a:tab pos="984250" algn="l"/>
                <a:tab pos="1571625" algn="l"/>
                <a:tab pos="1911350" algn="l"/>
              </a:tabLst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2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2" y="972766"/>
            <a:ext cx="8423528" cy="185798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1NP frequently wins, for some datasets </a:t>
            </a:r>
            <a:r>
              <a:rPr lang="en-US" dirty="0"/>
              <a:t>(dermatology, lymph, </a:t>
            </a:r>
            <a:r>
              <a:rPr lang="en-US" dirty="0" err="1" smtClean="0"/>
              <a:t>statlog</a:t>
            </a:r>
            <a:r>
              <a:rPr lang="en-US" dirty="0" smtClean="0"/>
              <a:t>-AU-credit</a:t>
            </a:r>
            <a:r>
              <a:rPr lang="en-US" dirty="0"/>
              <a:t>, </a:t>
            </a:r>
            <a:r>
              <a:rPr lang="en-US" dirty="0" smtClean="0"/>
              <a:t>ZOO) is better than any other method.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2" y="3054484"/>
            <a:ext cx="8423529" cy="337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dirty="0"/>
              <a:t>K2MLP and Naive Bayes show the </a:t>
            </a:r>
            <a:r>
              <a:rPr lang="en-US" dirty="0" smtClean="0"/>
              <a:t>lowest number </a:t>
            </a:r>
            <a:r>
              <a:rPr lang="en-US" dirty="0"/>
              <a:t>of losses and highest number of </a:t>
            </a:r>
            <a:r>
              <a:rPr lang="en-US" dirty="0" smtClean="0"/>
              <a:t>wins.</a:t>
            </a:r>
            <a:br>
              <a:rPr lang="en-US" dirty="0" smtClean="0"/>
            </a:br>
            <a:r>
              <a:rPr lang="en-US" sz="2400" dirty="0" smtClean="0"/>
              <a:t> </a:t>
            </a:r>
            <a:endParaRPr lang="en-US" sz="1400" dirty="0" smtClean="0"/>
          </a:p>
          <a:p>
            <a:pPr algn="l" eaLnBrk="1" hangingPunct="1">
              <a:defRPr/>
            </a:pPr>
            <a:r>
              <a:rPr lang="en-US" dirty="0" smtClean="0"/>
              <a:t>NB is usually better than MLC, but not always.</a:t>
            </a:r>
          </a:p>
        </p:txBody>
      </p:sp>
    </p:spTree>
    <p:extLst>
      <p:ext uri="{BB962C8B-B14F-4D97-AF65-F5344CB8AC3E}">
        <p14:creationId xmlns:p14="http://schemas.microsoft.com/office/powerpoint/2010/main" val="23880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2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470" y="698807"/>
            <a:ext cx="8260542" cy="1489589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/>
              <a:t>NB is usually better than MLC, but not always.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1" y="1995844"/>
            <a:ext cx="8423529" cy="398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dirty="0" smtClean="0"/>
              <a:t>In a few cases MC was the best! Ex: </a:t>
            </a:r>
            <a:br>
              <a:rPr lang="en-US" dirty="0" smtClean="0"/>
            </a:br>
            <a:endParaRPr lang="en-US" sz="2000" dirty="0" smtClean="0"/>
          </a:p>
          <a:p>
            <a:pPr algn="l" eaLnBrk="1" hangingPunct="1">
              <a:defRPr/>
            </a:pPr>
            <a:r>
              <a:rPr lang="en-US" dirty="0" smtClean="0"/>
              <a:t>blood-transfusion-service-center</a:t>
            </a:r>
          </a:p>
          <a:p>
            <a:pPr algn="l" eaLnBrk="1" hangingPunct="1">
              <a:defRPr/>
            </a:pPr>
            <a:r>
              <a:rPr lang="en-US" dirty="0" smtClean="0"/>
              <a:t>breast-cancer-</a:t>
            </a:r>
            <a:r>
              <a:rPr lang="en-US" dirty="0" err="1" smtClean="0"/>
              <a:t>wisconsin</a:t>
            </a:r>
            <a:r>
              <a:rPr lang="en-US" dirty="0" smtClean="0"/>
              <a:t>-prognostic</a:t>
            </a:r>
          </a:p>
          <a:p>
            <a:pPr algn="l" eaLnBrk="1" hangingPunct="1">
              <a:defRPr/>
            </a:pPr>
            <a:r>
              <a:rPr lang="en-US" dirty="0"/>
              <a:t>SPECTF-heart </a:t>
            </a:r>
            <a:endParaRPr lang="en-US" dirty="0" smtClean="0"/>
          </a:p>
          <a:p>
            <a:pPr algn="l" eaLnBrk="1" hangingPunct="1">
              <a:defRPr/>
            </a:pPr>
            <a:endParaRPr lang="en-US" sz="2000" dirty="0"/>
          </a:p>
          <a:p>
            <a:pPr algn="l" eaLnBrk="1" hangingPunct="1">
              <a:defRPr/>
            </a:pPr>
            <a:r>
              <a:rPr lang="en-US" dirty="0" smtClean="0"/>
              <a:t>No info in this data? Just noise? </a:t>
            </a:r>
          </a:p>
        </p:txBody>
      </p:sp>
    </p:spTree>
    <p:extLst>
      <p:ext uri="{BB962C8B-B14F-4D97-AF65-F5344CB8AC3E}">
        <p14:creationId xmlns:p14="http://schemas.microsoft.com/office/powerpoint/2010/main" val="29866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75000"/>
              </a:schemeClr>
            </a:gs>
            <a:gs pos="100000">
              <a:srgbClr val="CC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74700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Summary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3318"/>
            <a:ext cx="8208963" cy="4901308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Most of the UCI benchmark problems are trivial.</a:t>
            </a: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Identification of trivial datasets is important, results provide good baseline to assess improvements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of new methods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They should not be the only basis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for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evaluation.</a:t>
            </a:r>
          </a:p>
          <a:p>
            <a:pPr eaLnBrk="1" hangingPunct="1"/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(</a:t>
            </a:r>
            <a:r>
              <a:rPr lang="en-US" sz="28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nd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) methods should be tried first on real problems, perhaps they are trivial. </a:t>
            </a: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Cheap methods are worth studying and there is plenty of room to improve upon this study.</a:t>
            </a:r>
          </a:p>
        </p:txBody>
      </p:sp>
      <p:pic>
        <p:nvPicPr>
          <p:cNvPr id="655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160338"/>
            <a:ext cx="9223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accent6">
                <a:lumMod val="75000"/>
              </a:schemeClr>
            </a:gs>
            <a:gs pos="100000">
              <a:srgbClr val="CC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039090"/>
            <a:ext cx="4389437" cy="3959947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/>
              <a:t/>
            </a:r>
            <a:br>
              <a:rPr lang="pl-PL" b="1" dirty="0"/>
            </a:br>
            <a:r>
              <a:rPr lang="en-US" b="1" dirty="0" smtClean="0">
                <a:solidFill>
                  <a:srgbClr val="FFC000"/>
                </a:solidFill>
              </a:rPr>
              <a:t>Thank </a:t>
            </a:r>
            <a:r>
              <a:rPr lang="en-US" b="1" dirty="0">
                <a:solidFill>
                  <a:srgbClr val="FFC000"/>
                </a:solidFill>
              </a:rPr>
              <a:t>you</a:t>
            </a:r>
            <a:r>
              <a:rPr lang="pl-PL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for lending your ears</a:t>
            </a:r>
            <a:r>
              <a:rPr lang="pl-PL" b="1" dirty="0">
                <a:solidFill>
                  <a:srgbClr val="FFC000"/>
                </a:solidFill>
              </a:rPr>
              <a:t>!</a:t>
            </a:r>
            <a:br>
              <a:rPr lang="pl-PL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 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6563" name="Text Box 8"/>
          <p:cNvSpPr txBox="1">
            <a:spLocks noChangeArrowheads="1"/>
          </p:cNvSpPr>
          <p:nvPr/>
        </p:nvSpPr>
        <p:spPr bwMode="auto">
          <a:xfrm>
            <a:off x="355600" y="5986915"/>
            <a:ext cx="8537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Google: </a:t>
            </a:r>
            <a:r>
              <a:rPr lang="en-US" sz="2400" dirty="0" smtClean="0"/>
              <a:t>W. Duch =&gt; </a:t>
            </a:r>
            <a:r>
              <a:rPr lang="en-US" sz="2400" dirty="0"/>
              <a:t>Papers &amp; </a:t>
            </a:r>
            <a:r>
              <a:rPr lang="en-US" sz="2400" dirty="0" smtClean="0"/>
              <a:t>presentations</a:t>
            </a:r>
            <a:r>
              <a:rPr lang="en-US" sz="2400" dirty="0"/>
              <a:t> </a:t>
            </a:r>
            <a:r>
              <a:rPr lang="en-US" sz="2400" dirty="0" smtClean="0"/>
              <a:t>&amp; more</a:t>
            </a:r>
            <a:endParaRPr lang="en-US" sz="2400" dirty="0"/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57" y="494145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249" y="1595336"/>
            <a:ext cx="8058006" cy="3861881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Are we doing the right thing?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Perhaps simplest approach is sufficient?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249" y="2119744"/>
            <a:ext cx="8058006" cy="2299855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Perhaps the data is trivial?</a:t>
            </a:r>
          </a:p>
        </p:txBody>
      </p:sp>
    </p:spTree>
    <p:extLst>
      <p:ext uri="{BB962C8B-B14F-4D97-AF65-F5344CB8AC3E}">
        <p14:creationId xmlns:p14="http://schemas.microsoft.com/office/powerpoint/2010/main" val="37678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9906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Data mining packages</a:t>
            </a:r>
            <a:endParaRPr lang="en-US" sz="140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11188" y="3021013"/>
            <a:ext cx="8424862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No free lunch =&gt; provide different type of tools for knowledge discovery: decision tree, neural,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neurofuzzy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similarity-based, SVM, committees, tools for visualization of data.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Support the process of knowledge discovery/model building and evaluating, organizing it into projects.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Many other interesting DM packages of this sort exists: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Weka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Yale, Orange,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Knime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...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&gt;170 packages on the-data-mine.com list!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are building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Intemi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radically new DM tools. 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8353425" cy="1609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alibri" pitchFamily="34" charset="0"/>
                <a:cs typeface="Calibri" pitchFamily="34" charset="0"/>
              </a:rPr>
              <a:t>GhostMiner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, data mining tools from our lab + Fujitsu: </a:t>
            </a:r>
            <a:br>
              <a:rPr lang="en-US" sz="2000" smtClean="0">
                <a:latin typeface="Calibri" pitchFamily="34" charset="0"/>
                <a:cs typeface="Calibri" pitchFamily="34" charset="0"/>
              </a:rPr>
            </a:br>
            <a:r>
              <a:rPr lang="en-US" sz="2000" smtClean="0">
                <a:latin typeface="Calibri" pitchFamily="34" charset="0"/>
                <a:cs typeface="Calibri" pitchFamily="34" charset="0"/>
                <a:hlinkClick r:id="rId3"/>
              </a:rPr>
              <a:t>http://www.fqspl.com.pl/ghostminer/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smtClean="0">
                <a:latin typeface="Calibri" pitchFamily="34" charset="0"/>
                <a:cs typeface="Calibri" pitchFamily="34" charset="0"/>
              </a:rPr>
            </a:b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Separate the process of model building (hackers) and knowledge discovery, from model use (lamers) =&gt; GM Developer &amp; Analyzer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635125"/>
            <a:ext cx="7080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4348163"/>
            <a:ext cx="1546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5313363"/>
            <a:ext cx="16303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808038"/>
            <a:ext cx="5032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6103938"/>
            <a:ext cx="25336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74700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What DM packages do?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11275"/>
            <a:ext cx="8208963" cy="385763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latin typeface="Calibri" pitchFamily="34" charset="0"/>
                <a:cs typeface="Calibri" pitchFamily="34" charset="0"/>
              </a:rPr>
              <a:t>Hundreds of components ... transforming, visualizing ...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3394075"/>
            <a:ext cx="84582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Rapid Miner 5.2, type and # components: total   712  (March 2012)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Process control			  38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Data transformations 		114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Data modeling  			263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Performance evaluation	  	  31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Other packages	  		266   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Text, series, web ... specific transformations, visualization, presentation, plugin extensions ...  ~ billions of models!   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763713"/>
            <a:ext cx="39163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9"/>
          <p:cNvSpPr>
            <a:spLocks noChangeArrowheads="1"/>
          </p:cNvSpPr>
          <p:nvPr/>
        </p:nvSpPr>
        <p:spPr bwMode="auto">
          <a:xfrm>
            <a:off x="5281613" y="1781175"/>
            <a:ext cx="37131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200">
                <a:latin typeface="Calibri" pitchFamily="34" charset="0"/>
                <a:cs typeface="Calibri" pitchFamily="34" charset="0"/>
              </a:rPr>
              <a:t>Visual “knowledge flow” to link components, or script languages (XML) to define complex experiments. </a:t>
            </a:r>
          </a:p>
        </p:txBody>
      </p:sp>
      <p:pic>
        <p:nvPicPr>
          <p:cNvPr id="1024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175122"/>
            <a:ext cx="1666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zerotimeselling.com/wp-content/uploads/2012/05/walk-before-you-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73" y="2087697"/>
            <a:ext cx="4762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3" y="1623647"/>
            <a:ext cx="8058006" cy="1567039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Test the simplest methods with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nd</a:t>
            </a:r>
            <a:r>
              <a:rPr lang="en-US" dirty="0" smtClean="0"/>
              <a:t>) complexity &amp; use them first in meta-learning.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5372" y="3616645"/>
            <a:ext cx="8423529" cy="156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dirty="0"/>
              <a:t>Provide reference </a:t>
            </a:r>
            <a:r>
              <a:rPr lang="en-US" dirty="0" smtClean="0"/>
              <a:t>results.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Compare with state-of-the-art results.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Identify trivial cases.</a:t>
            </a:r>
          </a:p>
        </p:txBody>
      </p:sp>
    </p:spTree>
    <p:extLst>
      <p:ext uri="{BB962C8B-B14F-4D97-AF65-F5344CB8AC3E}">
        <p14:creationId xmlns:p14="http://schemas.microsoft.com/office/powerpoint/2010/main" val="26849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72" y="544861"/>
            <a:ext cx="8058006" cy="1567039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dirty="0" smtClean="0"/>
              <a:t>Six O(</a:t>
            </a:r>
            <a:r>
              <a:rPr lang="en-US" i="1" dirty="0" err="1" smtClean="0"/>
              <a:t>nd</a:t>
            </a:r>
            <a:r>
              <a:rPr lang="en-US" dirty="0" smtClean="0"/>
              <a:t>) classifiers </a:t>
            </a:r>
            <a:br>
              <a:rPr lang="en-US" dirty="0" smtClean="0"/>
            </a:br>
            <a:r>
              <a:rPr lang="en-US" dirty="0" smtClean="0"/>
              <a:t>(n = # samples, d= dimensionality).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3179" y="2719180"/>
            <a:ext cx="8423529" cy="173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marL="742950" indent="-742950" algn="l" eaLnBrk="1" hangingPunct="1">
              <a:buFont typeface="+mj-lt"/>
              <a:buAutoNum type="arabicPeriod"/>
              <a:defRPr/>
            </a:pPr>
            <a:r>
              <a:rPr lang="en-US" dirty="0" smtClean="0"/>
              <a:t>MC, Majority Classifier.</a:t>
            </a:r>
          </a:p>
        </p:txBody>
      </p:sp>
    </p:spTree>
    <p:extLst>
      <p:ext uri="{BB962C8B-B14F-4D97-AF65-F5344CB8AC3E}">
        <p14:creationId xmlns:p14="http://schemas.microsoft.com/office/powerpoint/2010/main" val="18491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mur">
  <a:themeElements>
    <a:clrScheme name="Marmur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m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rmur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Zielony gradient">
  <a:themeElements>
    <a:clrScheme name="Zielony gradien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F7B615"/>
      </a:accent4>
      <a:accent5>
        <a:srgbClr val="7BA79D"/>
      </a:accent5>
      <a:accent6>
        <a:srgbClr val="968C8C"/>
      </a:accent6>
      <a:hlink>
        <a:srgbClr val="F7B615"/>
      </a:hlink>
      <a:folHlink>
        <a:srgbClr val="FFFF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Zielony gradient">
  <a:themeElements>
    <a:clrScheme name="Zielony gradien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F7B615"/>
      </a:accent4>
      <a:accent5>
        <a:srgbClr val="7BA79D"/>
      </a:accent5>
      <a:accent6>
        <a:srgbClr val="968C8C"/>
      </a:accent6>
      <a:hlink>
        <a:srgbClr val="F7B615"/>
      </a:hlink>
      <a:folHlink>
        <a:srgbClr val="FFFF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19080</TotalTime>
  <Words>769</Words>
  <Application>Microsoft Office PowerPoint</Application>
  <PresentationFormat>Pokaz na ekranie (4:3)</PresentationFormat>
  <Paragraphs>207</Paragraphs>
  <Slides>29</Slides>
  <Notes>29</Notes>
  <HiddenSlides>0</HiddenSlides>
  <MMClips>0</MMClips>
  <ScaleCrop>false</ScaleCrop>
  <HeadingPairs>
    <vt:vector size="6" baseType="variant"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Marmur</vt:lpstr>
      <vt:lpstr>Zielony gradient</vt:lpstr>
      <vt:lpstr>1_Zielony gradient</vt:lpstr>
      <vt:lpstr>Equation</vt:lpstr>
      <vt:lpstr>Make it cheap:  learning with O(nd) complexity</vt:lpstr>
      <vt:lpstr>Prezentacja programu PowerPoint</vt:lpstr>
      <vt:lpstr>Are we doing the right thing?   Perhaps simplest approach is sufficient?</vt:lpstr>
      <vt:lpstr>Perhaps the data is trivial?</vt:lpstr>
      <vt:lpstr>Data mining packages</vt:lpstr>
      <vt:lpstr>What DM packages do?</vt:lpstr>
      <vt:lpstr>Prezentacja programu PowerPoint</vt:lpstr>
      <vt:lpstr>Test the simplest methods with O(nd) complexity &amp; use them first in meta-learning.</vt:lpstr>
      <vt:lpstr>Six O(nd) classifiers  (n = # samples, d= dimensionality). </vt:lpstr>
      <vt:lpstr>2.  1NP, Nearest Prototype classifier</vt:lpstr>
      <vt:lpstr>3.  LVQ, Learning Vector Quantization</vt:lpstr>
      <vt:lpstr>4.  MLC, Maximum Likelihood Classifier</vt:lpstr>
      <vt:lpstr>MLC is optimal for Gaussian distributions with the same  p(Ck).</vt:lpstr>
      <vt:lpstr>5.  NB, Naive Bayes Classifier</vt:lpstr>
      <vt:lpstr>6.  K2MLP, or MLP with fixed resources</vt:lpstr>
      <vt:lpstr>Reference State-of-the-Art results:</vt:lpstr>
      <vt:lpstr>45 benchmark problems.</vt:lpstr>
      <vt:lpstr>Data I</vt:lpstr>
      <vt:lpstr>Data II</vt:lpstr>
      <vt:lpstr>Only 13 out of 45 problems are  non-trivial, less than 30%!</vt:lpstr>
      <vt:lpstr>Trivial data examples</vt:lpstr>
      <vt:lpstr>Non-trivial data examples</vt:lpstr>
      <vt:lpstr>Non-trivial data examples: signals</vt:lpstr>
      <vt:lpstr>Non-trivial data examples: medical</vt:lpstr>
      <vt:lpstr>Wins/ties/losses </vt:lpstr>
      <vt:lpstr>1NP frequently wins, for some datasets (dermatology, lymph, statlog-AU-credit, ZOO) is better than any other method.</vt:lpstr>
      <vt:lpstr>NB is usually better than MLC, but not always.</vt:lpstr>
      <vt:lpstr>Summary</vt:lpstr>
      <vt:lpstr> Thank you for lending your ears!   </vt:lpstr>
    </vt:vector>
  </TitlesOfParts>
  <Company>KMK UMK www.phys.uni.torun.pl/kmk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Inteligencji Obliczeniowej</dc:title>
  <dc:creator>Włodzisław Duch</dc:creator>
  <cp:lastModifiedBy>W Duch</cp:lastModifiedBy>
  <cp:revision>709</cp:revision>
  <cp:lastPrinted>1999-08-21T07:27:07Z</cp:lastPrinted>
  <dcterms:created xsi:type="dcterms:W3CDTF">1998-04-11T13:46:18Z</dcterms:created>
  <dcterms:modified xsi:type="dcterms:W3CDTF">2012-06-11T01:58:02Z</dcterms:modified>
</cp:coreProperties>
</file>